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3" r:id="rId1"/>
  </p:sldMasterIdLst>
  <p:notesMasterIdLst>
    <p:notesMasterId r:id="rId3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301" r:id="rId15"/>
    <p:sldId id="302" r:id="rId16"/>
    <p:sldId id="271" r:id="rId17"/>
    <p:sldId id="272" r:id="rId18"/>
    <p:sldId id="306" r:id="rId19"/>
    <p:sldId id="307" r:id="rId20"/>
    <p:sldId id="273" r:id="rId21"/>
    <p:sldId id="274" r:id="rId22"/>
    <p:sldId id="275" r:id="rId23"/>
    <p:sldId id="291" r:id="rId24"/>
    <p:sldId id="305" r:id="rId25"/>
    <p:sldId id="276" r:id="rId26"/>
    <p:sldId id="277" r:id="rId27"/>
    <p:sldId id="282" r:id="rId28"/>
    <p:sldId id="287" r:id="rId29"/>
    <p:sldId id="278" r:id="rId30"/>
    <p:sldId id="299" r:id="rId31"/>
    <p:sldId id="295" r:id="rId32"/>
    <p:sldId id="317" r:id="rId33"/>
    <p:sldId id="312" r:id="rId34"/>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effectLst>
          <a:outerShdw blurRad="38100" dist="38100" dir="2700000" algn="tl">
            <a:srgbClr val="000000">
              <a:alpha val="43137"/>
            </a:srgbClr>
          </a:outerShdw>
        </a:effectLst>
        <a:latin typeface="Arial" pitchFamily="34" charset="0"/>
        <a:ea typeface="+mn-ea"/>
        <a:cs typeface="+mn-cs"/>
      </a:defRPr>
    </a:lvl1pPr>
    <a:lvl2pPr marL="457200" algn="l" rtl="0" eaLnBrk="0" fontAlgn="base" hangingPunct="0">
      <a:spcBef>
        <a:spcPct val="0"/>
      </a:spcBef>
      <a:spcAft>
        <a:spcPct val="0"/>
      </a:spcAft>
      <a:defRPr sz="2400" kern="1200">
        <a:solidFill>
          <a:schemeClr val="tx1"/>
        </a:solidFill>
        <a:effectLst>
          <a:outerShdw blurRad="38100" dist="38100" dir="2700000" algn="tl">
            <a:srgbClr val="000000">
              <a:alpha val="43137"/>
            </a:srgbClr>
          </a:outerShdw>
        </a:effectLst>
        <a:latin typeface="Arial" pitchFamily="34" charset="0"/>
        <a:ea typeface="+mn-ea"/>
        <a:cs typeface="+mn-cs"/>
      </a:defRPr>
    </a:lvl2pPr>
    <a:lvl3pPr marL="914400" algn="l" rtl="0" eaLnBrk="0" fontAlgn="base" hangingPunct="0">
      <a:spcBef>
        <a:spcPct val="0"/>
      </a:spcBef>
      <a:spcAft>
        <a:spcPct val="0"/>
      </a:spcAft>
      <a:defRPr sz="2400" kern="1200">
        <a:solidFill>
          <a:schemeClr val="tx1"/>
        </a:solidFill>
        <a:effectLst>
          <a:outerShdw blurRad="38100" dist="38100" dir="2700000" algn="tl">
            <a:srgbClr val="000000">
              <a:alpha val="43137"/>
            </a:srgbClr>
          </a:outerShdw>
        </a:effectLst>
        <a:latin typeface="Arial" pitchFamily="34" charset="0"/>
        <a:ea typeface="+mn-ea"/>
        <a:cs typeface="+mn-cs"/>
      </a:defRPr>
    </a:lvl3pPr>
    <a:lvl4pPr marL="1371600" algn="l" rtl="0" eaLnBrk="0" fontAlgn="base" hangingPunct="0">
      <a:spcBef>
        <a:spcPct val="0"/>
      </a:spcBef>
      <a:spcAft>
        <a:spcPct val="0"/>
      </a:spcAft>
      <a:defRPr sz="2400" kern="1200">
        <a:solidFill>
          <a:schemeClr val="tx1"/>
        </a:solidFill>
        <a:effectLst>
          <a:outerShdw blurRad="38100" dist="38100" dir="2700000" algn="tl">
            <a:srgbClr val="000000">
              <a:alpha val="43137"/>
            </a:srgbClr>
          </a:outerShdw>
        </a:effectLst>
        <a:latin typeface="Arial" pitchFamily="34" charset="0"/>
        <a:ea typeface="+mn-ea"/>
        <a:cs typeface="+mn-cs"/>
      </a:defRPr>
    </a:lvl4pPr>
    <a:lvl5pPr marL="1828800" algn="l" rtl="0" eaLnBrk="0" fontAlgn="base" hangingPunct="0">
      <a:spcBef>
        <a:spcPct val="0"/>
      </a:spcBef>
      <a:spcAft>
        <a:spcPct val="0"/>
      </a:spcAft>
      <a:defRPr sz="2400" kern="1200">
        <a:solidFill>
          <a:schemeClr val="tx1"/>
        </a:solidFill>
        <a:effectLst>
          <a:outerShdw blurRad="38100" dist="38100" dir="2700000" algn="tl">
            <a:srgbClr val="000000">
              <a:alpha val="43137"/>
            </a:srgbClr>
          </a:outerShdw>
        </a:effectLst>
        <a:latin typeface="Arial" pitchFamily="34" charset="0"/>
        <a:ea typeface="+mn-ea"/>
        <a:cs typeface="+mn-cs"/>
      </a:defRPr>
    </a:lvl5pPr>
    <a:lvl6pPr marL="2286000" algn="l" defTabSz="914400" rtl="0" eaLnBrk="1" latinLnBrk="0" hangingPunct="1">
      <a:defRPr sz="2400" kern="1200">
        <a:solidFill>
          <a:schemeClr val="tx1"/>
        </a:solidFill>
        <a:effectLst>
          <a:outerShdw blurRad="38100" dist="38100" dir="2700000" algn="tl">
            <a:srgbClr val="000000">
              <a:alpha val="43137"/>
            </a:srgbClr>
          </a:outerShdw>
        </a:effectLst>
        <a:latin typeface="Arial" pitchFamily="34" charset="0"/>
        <a:ea typeface="+mn-ea"/>
        <a:cs typeface="+mn-cs"/>
      </a:defRPr>
    </a:lvl6pPr>
    <a:lvl7pPr marL="2743200" algn="l" defTabSz="914400" rtl="0" eaLnBrk="1" latinLnBrk="0" hangingPunct="1">
      <a:defRPr sz="2400" kern="1200">
        <a:solidFill>
          <a:schemeClr val="tx1"/>
        </a:solidFill>
        <a:effectLst>
          <a:outerShdw blurRad="38100" dist="38100" dir="2700000" algn="tl">
            <a:srgbClr val="000000">
              <a:alpha val="43137"/>
            </a:srgbClr>
          </a:outerShdw>
        </a:effectLst>
        <a:latin typeface="Arial" pitchFamily="34" charset="0"/>
        <a:ea typeface="+mn-ea"/>
        <a:cs typeface="+mn-cs"/>
      </a:defRPr>
    </a:lvl7pPr>
    <a:lvl8pPr marL="3200400" algn="l" defTabSz="914400" rtl="0" eaLnBrk="1" latinLnBrk="0" hangingPunct="1">
      <a:defRPr sz="2400" kern="1200">
        <a:solidFill>
          <a:schemeClr val="tx1"/>
        </a:solidFill>
        <a:effectLst>
          <a:outerShdw blurRad="38100" dist="38100" dir="2700000" algn="tl">
            <a:srgbClr val="000000">
              <a:alpha val="43137"/>
            </a:srgbClr>
          </a:outerShdw>
        </a:effectLst>
        <a:latin typeface="Arial" pitchFamily="34" charset="0"/>
        <a:ea typeface="+mn-ea"/>
        <a:cs typeface="+mn-cs"/>
      </a:defRPr>
    </a:lvl8pPr>
    <a:lvl9pPr marL="3657600" algn="l" defTabSz="914400" rtl="0" eaLnBrk="1" latinLnBrk="0" hangingPunct="1">
      <a:defRPr sz="2400" kern="1200">
        <a:solidFill>
          <a:schemeClr val="tx1"/>
        </a:solidFill>
        <a:effectLst>
          <a:outerShdw blurRad="38100" dist="38100" dir="2700000" algn="tl">
            <a:srgbClr val="000000">
              <a:alpha val="43137"/>
            </a:srgbClr>
          </a:outerShdw>
        </a:effectLst>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99FF"/>
    <a:srgbClr val="FF0000"/>
    <a:srgbClr val="FFFF00"/>
    <a:srgbClr val="00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7" autoAdjust="0"/>
    <p:restoredTop sz="72458" autoAdjust="0"/>
  </p:normalViewPr>
  <p:slideViewPr>
    <p:cSldViewPr>
      <p:cViewPr varScale="1">
        <p:scale>
          <a:sx n="50" d="100"/>
          <a:sy n="50" d="100"/>
        </p:scale>
        <p:origin x="-112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378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atin typeface="Arial"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smtClean="0">
                <a:latin typeface="Arial" charset="0"/>
              </a:defRPr>
            </a:lvl1pPr>
          </a:lstStyle>
          <a:p>
            <a:pPr>
              <a:defRPr/>
            </a:pPr>
            <a:fld id="{B4EC8CC1-A0ED-4AE3-BFA9-492F77AD9A53}" type="datetimeFigureOut">
              <a:rPr lang="en-US"/>
              <a:pPr>
                <a:defRPr/>
              </a:pPr>
              <a:t>8/3/2011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atin typeface="Arial"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smtClean="0">
                <a:latin typeface="Arial" charset="0"/>
              </a:defRPr>
            </a:lvl1pPr>
          </a:lstStyle>
          <a:p>
            <a:pPr>
              <a:defRPr/>
            </a:pPr>
            <a:fld id="{2AC34268-9BAE-4FAE-ACDD-C42983DFBA2D}" type="slidenum">
              <a:rPr lang="en-US"/>
              <a:pPr>
                <a:defRPr/>
              </a:pPr>
              <a:t>‹#›</a:t>
            </a:fld>
            <a:endParaRPr lang="en-US"/>
          </a:p>
        </p:txBody>
      </p:sp>
    </p:spTree>
    <p:extLst>
      <p:ext uri="{BB962C8B-B14F-4D97-AF65-F5344CB8AC3E}">
        <p14:creationId xmlns:p14="http://schemas.microsoft.com/office/powerpoint/2010/main" val="25975374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fontAlgn="auto">
              <a:spcBef>
                <a:spcPts val="0"/>
              </a:spcBef>
              <a:spcAft>
                <a:spcPts val="0"/>
              </a:spcAft>
              <a:defRPr/>
            </a:pPr>
            <a:r>
              <a:rPr lang="en-US" dirty="0" smtClean="0"/>
              <a:t>3 Clicks</a:t>
            </a:r>
          </a:p>
          <a:p>
            <a:pPr fontAlgn="auto">
              <a:spcBef>
                <a:spcPts val="0"/>
              </a:spcBef>
              <a:spcAft>
                <a:spcPts val="0"/>
              </a:spcAft>
              <a:buFont typeface="+mj-lt"/>
              <a:buNone/>
              <a:defRPr/>
            </a:pPr>
            <a:r>
              <a:rPr lang="en-US" dirty="0" smtClean="0">
                <a:effectLst>
                  <a:outerShdw blurRad="38100" dist="38100" dir="2700000" algn="tl">
                    <a:srgbClr val="000000"/>
                  </a:outerShdw>
                </a:effectLst>
              </a:rPr>
              <a:t>1. Free-</a:t>
            </a:r>
            <a:r>
              <a:rPr lang="en-US" dirty="0" err="1" smtClean="0">
                <a:effectLst>
                  <a:outerShdw blurRad="38100" dist="38100" dir="2700000" algn="tl">
                    <a:srgbClr val="000000"/>
                  </a:outerShdw>
                </a:effectLst>
              </a:rPr>
              <a:t>mo</a:t>
            </a:r>
            <a:r>
              <a:rPr lang="en-US" dirty="0" smtClean="0">
                <a:effectLst>
                  <a:outerShdw blurRad="38100" dist="38100" dir="2700000" algn="tl">
                    <a:srgbClr val="000000"/>
                  </a:outerShdw>
                </a:effectLst>
              </a:rPr>
              <a:t> = Free modular</a:t>
            </a:r>
          </a:p>
          <a:p>
            <a:pPr fontAlgn="auto">
              <a:spcBef>
                <a:spcPts val="0"/>
              </a:spcBef>
              <a:spcAft>
                <a:spcPts val="0"/>
              </a:spcAft>
              <a:buFont typeface="+mj-lt"/>
              <a:buNone/>
              <a:defRPr/>
            </a:pPr>
            <a:r>
              <a:rPr lang="en-US" dirty="0" smtClean="0">
                <a:effectLst>
                  <a:outerShdw blurRad="38100" dist="38100" dir="2700000" algn="tl">
                    <a:srgbClr val="000000"/>
                  </a:outerShdw>
                </a:effectLst>
              </a:rPr>
              <a:t>2. Free-</a:t>
            </a:r>
            <a:r>
              <a:rPr lang="en-US" dirty="0" err="1" smtClean="0">
                <a:effectLst>
                  <a:outerShdw blurRad="38100" dist="38100" dir="2700000" algn="tl">
                    <a:srgbClr val="000000"/>
                  </a:outerShdw>
                </a:effectLst>
              </a:rPr>
              <a:t>mo</a:t>
            </a:r>
            <a:r>
              <a:rPr lang="en-US" dirty="0" smtClean="0">
                <a:effectLst>
                  <a:outerShdw blurRad="38100" dist="38100" dir="2700000" algn="tl">
                    <a:srgbClr val="000000"/>
                  </a:outerShdw>
                </a:effectLst>
              </a:rPr>
              <a:t> is the latest in modular model railroading and was developed to take the boredom and monotony out of running trains around a double or even a triple track mainline.</a:t>
            </a:r>
            <a:br>
              <a:rPr lang="en-US" dirty="0" smtClean="0">
                <a:effectLst>
                  <a:outerShdw blurRad="38100" dist="38100" dir="2700000" algn="tl">
                    <a:srgbClr val="000000"/>
                  </a:outerShdw>
                </a:effectLst>
              </a:rPr>
            </a:br>
            <a:endParaRPr lang="en-US" dirty="0" smtClean="0"/>
          </a:p>
          <a:p>
            <a:pPr fontAlgn="auto">
              <a:spcBef>
                <a:spcPts val="0"/>
              </a:spcBef>
              <a:spcAft>
                <a:spcPts val="0"/>
              </a:spcAft>
              <a:buFont typeface="+mj-lt"/>
              <a:buNone/>
              <a:defRPr/>
            </a:pPr>
            <a:r>
              <a:rPr lang="en-US" dirty="0" smtClean="0"/>
              <a:t>3. Free-</a:t>
            </a:r>
            <a:r>
              <a:rPr lang="en-US" dirty="0" err="1" smtClean="0"/>
              <a:t>mo</a:t>
            </a:r>
            <a:r>
              <a:rPr lang="en-US" dirty="0" smtClean="0"/>
              <a:t> operates like a permanent or sectional layout but still retains its modularity.</a:t>
            </a:r>
            <a:br>
              <a:rPr lang="en-US" dirty="0" smtClean="0"/>
            </a:br>
            <a:r>
              <a:rPr lang="en-US" dirty="0" smtClean="0"/>
              <a:t>Fr</a:t>
            </a:r>
            <a:r>
              <a:rPr lang="en-US" dirty="0" smtClean="0">
                <a:effectLst>
                  <a:outerShdw blurRad="38100" dist="38100" dir="2700000" algn="tl">
                    <a:srgbClr val="000000"/>
                  </a:outerShdw>
                </a:effectLst>
              </a:rPr>
              <a:t>e</a:t>
            </a:r>
            <a:r>
              <a:rPr lang="en-US" dirty="0" smtClean="0"/>
              <a:t>e-</a:t>
            </a:r>
            <a:r>
              <a:rPr lang="en-US" dirty="0" err="1" smtClean="0"/>
              <a:t>mo</a:t>
            </a:r>
            <a:r>
              <a:rPr lang="en-US" dirty="0" smtClean="0"/>
              <a:t> layouts are operated with a single track mainline in a point to loop, loop to loop, or point to point.</a:t>
            </a:r>
          </a:p>
        </p:txBody>
      </p:sp>
      <p:sp>
        <p:nvSpPr>
          <p:cNvPr id="4" name="Slide Number Placeholder 3"/>
          <p:cNvSpPr>
            <a:spLocks noGrp="1"/>
          </p:cNvSpPr>
          <p:nvPr>
            <p:ph type="sldNum" sz="quarter" idx="5"/>
          </p:nvPr>
        </p:nvSpPr>
        <p:spPr/>
        <p:txBody>
          <a:bodyPr/>
          <a:lstStyle/>
          <a:p>
            <a:pPr>
              <a:defRPr/>
            </a:pPr>
            <a:fld id="{6C6B9683-6E06-49B5-95B8-C0596DDD4886}" type="slidenum">
              <a:rPr lang="en-US"/>
              <a:pPr>
                <a:defRPr/>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1 click</a:t>
            </a:r>
          </a:p>
          <a:p>
            <a:pPr>
              <a:spcBef>
                <a:spcPct val="0"/>
              </a:spcBef>
            </a:pPr>
            <a:r>
              <a:rPr lang="en-US" smtClean="0"/>
              <a:t>Loosely based off a prototype location</a:t>
            </a:r>
          </a:p>
          <a:p>
            <a:pPr>
              <a:spcBef>
                <a:spcPct val="0"/>
              </a:spcBef>
            </a:pPr>
            <a:endParaRPr lang="en-US" smtClean="0"/>
          </a:p>
        </p:txBody>
      </p:sp>
      <p:sp>
        <p:nvSpPr>
          <p:cNvPr id="4" name="Slide Number Placeholder 3"/>
          <p:cNvSpPr>
            <a:spLocks noGrp="1"/>
          </p:cNvSpPr>
          <p:nvPr>
            <p:ph type="sldNum" sz="quarter" idx="5"/>
          </p:nvPr>
        </p:nvSpPr>
        <p:spPr/>
        <p:txBody>
          <a:bodyPr/>
          <a:lstStyle/>
          <a:p>
            <a:pPr>
              <a:defRPr/>
            </a:pPr>
            <a:fld id="{E2C87459-1848-42CD-8CA3-FEF3AE88D8DE}" type="slidenum">
              <a:rPr lang="en-US"/>
              <a:pPr>
                <a:defRPr/>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1 click</a:t>
            </a:r>
          </a:p>
          <a:p>
            <a:pPr>
              <a:spcBef>
                <a:spcPct val="0"/>
              </a:spcBef>
            </a:pPr>
            <a:r>
              <a:rPr lang="en-US" smtClean="0"/>
              <a:t>Freelance based off prototype practices. </a:t>
            </a:r>
          </a:p>
        </p:txBody>
      </p:sp>
      <p:sp>
        <p:nvSpPr>
          <p:cNvPr id="4" name="Slide Number Placeholder 3"/>
          <p:cNvSpPr>
            <a:spLocks noGrp="1"/>
          </p:cNvSpPr>
          <p:nvPr>
            <p:ph type="sldNum" sz="quarter" idx="5"/>
          </p:nvPr>
        </p:nvSpPr>
        <p:spPr/>
        <p:txBody>
          <a:bodyPr/>
          <a:lstStyle/>
          <a:p>
            <a:pPr>
              <a:defRPr/>
            </a:pPr>
            <a:fld id="{89A9BFC6-2951-4974-A5D5-A9724D5B994B}" type="slidenum">
              <a:rPr lang="en-US"/>
              <a:pPr>
                <a:defRPr/>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4" name="Slide Number Placeholder 3"/>
          <p:cNvSpPr>
            <a:spLocks noGrp="1"/>
          </p:cNvSpPr>
          <p:nvPr>
            <p:ph type="sldNum" sz="quarter" idx="5"/>
          </p:nvPr>
        </p:nvSpPr>
        <p:spPr/>
        <p:txBody>
          <a:bodyPr/>
          <a:lstStyle/>
          <a:p>
            <a:pPr>
              <a:defRPr/>
            </a:pPr>
            <a:fld id="{E708A99A-6737-4831-BAA7-888223169792}" type="slidenum">
              <a:rPr lang="en-US"/>
              <a:pPr>
                <a:defRPr/>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Based on the Santa Fe tracks in Franklin Canyon in California circa the 1990’s</a:t>
            </a:r>
          </a:p>
        </p:txBody>
      </p:sp>
      <p:sp>
        <p:nvSpPr>
          <p:cNvPr id="4" name="Slide Number Placeholder 3"/>
          <p:cNvSpPr>
            <a:spLocks noGrp="1"/>
          </p:cNvSpPr>
          <p:nvPr>
            <p:ph type="sldNum" sz="quarter" idx="5"/>
          </p:nvPr>
        </p:nvSpPr>
        <p:spPr/>
        <p:txBody>
          <a:bodyPr/>
          <a:lstStyle/>
          <a:p>
            <a:pPr>
              <a:defRPr/>
            </a:pPr>
            <a:fld id="{C55276E9-F8DF-4475-805C-51408551B114}" type="slidenum">
              <a:rPr lang="en-US"/>
              <a:pPr>
                <a:defRPr/>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It features a 1200 scale foot siding</a:t>
            </a:r>
          </a:p>
        </p:txBody>
      </p:sp>
      <p:sp>
        <p:nvSpPr>
          <p:cNvPr id="4" name="Slide Number Placeholder 3"/>
          <p:cNvSpPr>
            <a:spLocks noGrp="1"/>
          </p:cNvSpPr>
          <p:nvPr>
            <p:ph type="sldNum" sz="quarter" idx="5"/>
          </p:nvPr>
        </p:nvSpPr>
        <p:spPr/>
        <p:txBody>
          <a:bodyPr/>
          <a:lstStyle/>
          <a:p>
            <a:pPr>
              <a:defRPr/>
            </a:pPr>
            <a:fld id="{E5EFD611-89B3-4215-AFA4-2E31EAA4F5A2}" type="slidenum">
              <a:rPr lang="en-US"/>
              <a:pPr>
                <a:defRPr/>
              </a:pPr>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fontAlgn="auto">
              <a:spcBef>
                <a:spcPts val="0"/>
              </a:spcBef>
              <a:spcAft>
                <a:spcPts val="0"/>
              </a:spcAft>
              <a:buFont typeface="+mj-lt"/>
              <a:buNone/>
              <a:defRPr/>
            </a:pPr>
            <a:r>
              <a:rPr lang="en-US" dirty="0" smtClean="0"/>
              <a:t>1. Based loosely on Wilcox Arizona</a:t>
            </a:r>
          </a:p>
          <a:p>
            <a:pPr fontAlgn="auto">
              <a:spcBef>
                <a:spcPts val="0"/>
              </a:spcBef>
              <a:spcAft>
                <a:spcPts val="0"/>
              </a:spcAft>
              <a:buFont typeface="+mj-lt"/>
              <a:buNone/>
              <a:defRPr/>
            </a:pPr>
            <a:r>
              <a:rPr lang="en-US" dirty="0" smtClean="0"/>
              <a:t>2. Ron wanted to have a higher traffic then the prototype so he made some adjustments to the prototype to support more traffic</a:t>
            </a:r>
          </a:p>
          <a:p>
            <a:pPr marL="228600" indent="-228600" fontAlgn="auto">
              <a:spcBef>
                <a:spcPts val="0"/>
              </a:spcBef>
              <a:spcAft>
                <a:spcPts val="0"/>
              </a:spcAft>
              <a:buFont typeface="+mj-lt"/>
              <a:buAutoNum type="arabicPeriod"/>
              <a:defRPr/>
            </a:pPr>
            <a:endParaRPr lang="en-US" dirty="0" smtClean="0"/>
          </a:p>
          <a:p>
            <a:pPr marL="228600" indent="-228600" fontAlgn="auto">
              <a:spcBef>
                <a:spcPts val="0"/>
              </a:spcBef>
              <a:spcAft>
                <a:spcPts val="0"/>
              </a:spcAft>
              <a:buFont typeface="+mj-lt"/>
              <a:buAutoNum type="arabicPeriod"/>
              <a:defRPr/>
            </a:pPr>
            <a:endParaRPr lang="en-US" dirty="0" smtClean="0"/>
          </a:p>
        </p:txBody>
      </p:sp>
      <p:sp>
        <p:nvSpPr>
          <p:cNvPr id="4" name="Slide Number Placeholder 3"/>
          <p:cNvSpPr>
            <a:spLocks noGrp="1"/>
          </p:cNvSpPr>
          <p:nvPr>
            <p:ph type="sldNum" sz="quarter" idx="5"/>
          </p:nvPr>
        </p:nvSpPr>
        <p:spPr/>
        <p:txBody>
          <a:bodyPr/>
          <a:lstStyle/>
          <a:p>
            <a:pPr>
              <a:defRPr/>
            </a:pPr>
            <a:fld id="{88F4A94E-6A37-431D-B802-56DE7287E226}" type="slidenum">
              <a:rPr lang="en-US"/>
              <a:pPr>
                <a:defRPr/>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Shadin loop is a freelance location on the Santa Fe in California. </a:t>
            </a:r>
          </a:p>
        </p:txBody>
      </p:sp>
      <p:sp>
        <p:nvSpPr>
          <p:cNvPr id="4" name="Slide Number Placeholder 3"/>
          <p:cNvSpPr>
            <a:spLocks noGrp="1"/>
          </p:cNvSpPr>
          <p:nvPr>
            <p:ph type="sldNum" sz="quarter" idx="5"/>
          </p:nvPr>
        </p:nvSpPr>
        <p:spPr/>
        <p:txBody>
          <a:bodyPr/>
          <a:lstStyle/>
          <a:p>
            <a:pPr>
              <a:defRPr/>
            </a:pPr>
            <a:fld id="{C99800C6-D575-4ABA-A98D-1C8F49ABDF0B}" type="slidenum">
              <a:rPr lang="en-US"/>
              <a:pPr>
                <a:defRPr/>
              </a:pPr>
              <a:t>18</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1 click</a:t>
            </a:r>
          </a:p>
          <a:p>
            <a:pPr>
              <a:spcBef>
                <a:spcPct val="0"/>
              </a:spcBef>
              <a:buFont typeface="+mj-lt"/>
              <a:buNone/>
            </a:pPr>
            <a:r>
              <a:rPr lang="en-US" smtClean="0"/>
              <a:t>1.Free-mo allows for realistic operations</a:t>
            </a:r>
          </a:p>
          <a:p>
            <a:pPr>
              <a:spcBef>
                <a:spcPct val="0"/>
              </a:spcBef>
              <a:buFont typeface="+mj-lt"/>
              <a:buNone/>
            </a:pPr>
            <a:r>
              <a:rPr lang="en-US" smtClean="0"/>
              <a:t>2. Conventional modules are typically in a circle of continuous running. Where is the run in that?</a:t>
            </a:r>
          </a:p>
        </p:txBody>
      </p:sp>
      <p:sp>
        <p:nvSpPr>
          <p:cNvPr id="4" name="Slide Number Placeholder 3"/>
          <p:cNvSpPr>
            <a:spLocks noGrp="1"/>
          </p:cNvSpPr>
          <p:nvPr>
            <p:ph type="sldNum" sz="quarter" idx="5"/>
          </p:nvPr>
        </p:nvSpPr>
        <p:spPr/>
        <p:txBody>
          <a:bodyPr/>
          <a:lstStyle/>
          <a:p>
            <a:pPr>
              <a:defRPr/>
            </a:pPr>
            <a:fld id="{35B2A0FB-D074-40CF-9FD3-451E0DBE0894}" type="slidenum">
              <a:rPr lang="en-US"/>
              <a:pPr>
                <a:defRPr/>
              </a:pPr>
              <a:t>20</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fontAlgn="auto">
              <a:spcBef>
                <a:spcPts val="0"/>
              </a:spcBef>
              <a:spcAft>
                <a:spcPts val="0"/>
              </a:spcAft>
              <a:defRPr/>
            </a:pPr>
            <a:r>
              <a:rPr lang="en-US" dirty="0" smtClean="0"/>
              <a:t>2 clicks</a:t>
            </a:r>
          </a:p>
          <a:p>
            <a:pPr fontAlgn="auto">
              <a:spcBef>
                <a:spcPts val="0"/>
              </a:spcBef>
              <a:spcAft>
                <a:spcPts val="0"/>
              </a:spcAft>
              <a:buFont typeface="+mj-lt"/>
              <a:buNone/>
              <a:defRPr/>
            </a:pPr>
            <a:r>
              <a:rPr lang="en-US" dirty="0" smtClean="0"/>
              <a:t>1. Free-</a:t>
            </a:r>
            <a:r>
              <a:rPr lang="en-US" dirty="0" err="1" smtClean="0"/>
              <a:t>mo</a:t>
            </a:r>
            <a:r>
              <a:rPr lang="en-US" dirty="0" smtClean="0"/>
              <a:t> is all DCC</a:t>
            </a:r>
          </a:p>
          <a:p>
            <a:pPr fontAlgn="auto">
              <a:spcBef>
                <a:spcPts val="0"/>
              </a:spcBef>
              <a:spcAft>
                <a:spcPts val="0"/>
              </a:spcAft>
              <a:buFont typeface="+mj-lt"/>
              <a:buNone/>
              <a:defRPr/>
            </a:pPr>
            <a:r>
              <a:rPr lang="en-US" dirty="0" smtClean="0"/>
              <a:t>2. Powered turnouts are more robust than hand throws. It also keeps the 5 digit crane from knocking over a switch stand or details off a car or engine.</a:t>
            </a:r>
          </a:p>
          <a:p>
            <a:pPr marL="228600" indent="-228600" fontAlgn="auto">
              <a:spcBef>
                <a:spcPts val="0"/>
              </a:spcBef>
              <a:spcAft>
                <a:spcPts val="0"/>
              </a:spcAft>
              <a:buFont typeface="+mj-lt"/>
              <a:buAutoNum type="arabicPeriod"/>
              <a:defRPr/>
            </a:pPr>
            <a:endParaRPr lang="en-US" dirty="0" smtClean="0"/>
          </a:p>
        </p:txBody>
      </p:sp>
      <p:sp>
        <p:nvSpPr>
          <p:cNvPr id="4" name="Slide Number Placeholder 3"/>
          <p:cNvSpPr>
            <a:spLocks noGrp="1"/>
          </p:cNvSpPr>
          <p:nvPr>
            <p:ph type="sldNum" sz="quarter" idx="5"/>
          </p:nvPr>
        </p:nvSpPr>
        <p:spPr/>
        <p:txBody>
          <a:bodyPr/>
          <a:lstStyle/>
          <a:p>
            <a:pPr>
              <a:defRPr/>
            </a:pPr>
            <a:fld id="{03D24CBE-ED7E-42B1-824C-287836006415}" type="slidenum">
              <a:rPr lang="en-US"/>
              <a:pPr>
                <a:defRPr/>
              </a:pPr>
              <a:t>21</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fontAlgn="auto">
              <a:spcBef>
                <a:spcPts val="0"/>
              </a:spcBef>
              <a:spcAft>
                <a:spcPts val="0"/>
              </a:spcAft>
              <a:defRPr/>
            </a:pPr>
            <a:r>
              <a:rPr lang="en-US" dirty="0" smtClean="0"/>
              <a:t>2 clicks</a:t>
            </a:r>
          </a:p>
          <a:p>
            <a:pPr fontAlgn="auto">
              <a:spcBef>
                <a:spcPts val="0"/>
              </a:spcBef>
              <a:spcAft>
                <a:spcPts val="0"/>
              </a:spcAft>
              <a:buFont typeface="+mj-lt"/>
              <a:buNone/>
              <a:defRPr/>
            </a:pPr>
            <a:r>
              <a:rPr lang="en-US" dirty="0" smtClean="0"/>
              <a:t>1. We use FRS radios for dispatched operations</a:t>
            </a:r>
          </a:p>
          <a:p>
            <a:pPr fontAlgn="auto">
              <a:spcBef>
                <a:spcPts val="0"/>
              </a:spcBef>
              <a:spcAft>
                <a:spcPts val="0"/>
              </a:spcAft>
              <a:buFont typeface="+mj-lt"/>
              <a:buNone/>
              <a:defRPr/>
            </a:pPr>
            <a:r>
              <a:rPr lang="en-US" dirty="0" smtClean="0"/>
              <a:t>2. We also have working signals </a:t>
            </a:r>
          </a:p>
          <a:p>
            <a:pPr marL="228600" indent="-228600" fontAlgn="auto">
              <a:spcBef>
                <a:spcPts val="0"/>
              </a:spcBef>
              <a:spcAft>
                <a:spcPts val="0"/>
              </a:spcAft>
              <a:buFont typeface="+mj-lt"/>
              <a:buAutoNum type="arabicPeriod"/>
              <a:defRPr/>
            </a:pPr>
            <a:endParaRPr lang="en-US" dirty="0" smtClean="0"/>
          </a:p>
        </p:txBody>
      </p:sp>
      <p:sp>
        <p:nvSpPr>
          <p:cNvPr id="4" name="Slide Number Placeholder 3"/>
          <p:cNvSpPr>
            <a:spLocks noGrp="1"/>
          </p:cNvSpPr>
          <p:nvPr>
            <p:ph type="sldNum" sz="quarter" idx="5"/>
          </p:nvPr>
        </p:nvSpPr>
        <p:spPr/>
        <p:txBody>
          <a:bodyPr/>
          <a:lstStyle/>
          <a:p>
            <a:pPr>
              <a:defRPr/>
            </a:pPr>
            <a:fld id="{B15DB407-C9D9-4F53-A47B-38EE8BEE69D2}" type="slidenum">
              <a:rPr lang="en-US"/>
              <a:pPr>
                <a:defRPr/>
              </a:pPr>
              <a:t>22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1 click</a:t>
            </a:r>
          </a:p>
          <a:p>
            <a:pPr>
              <a:spcBef>
                <a:spcPct val="0"/>
              </a:spcBef>
            </a:pPr>
            <a:r>
              <a:rPr lang="en-US" smtClean="0">
                <a:latin typeface="Arial" pitchFamily="34" charset="0"/>
              </a:rPr>
              <a:t>Layout sizes can vary to any size. </a:t>
            </a:r>
          </a:p>
          <a:p>
            <a:pPr>
              <a:spcBef>
                <a:spcPct val="0"/>
              </a:spcBef>
            </a:pPr>
            <a:endParaRPr lang="en-US" smtClean="0">
              <a:latin typeface="Arial" pitchFamily="34" charset="0"/>
            </a:endParaRPr>
          </a:p>
          <a:p>
            <a:pPr>
              <a:spcBef>
                <a:spcPct val="0"/>
              </a:spcBef>
            </a:pPr>
            <a:r>
              <a:rPr lang="en-US" smtClean="0">
                <a:latin typeface="Arial" pitchFamily="34" charset="0"/>
              </a:rPr>
              <a:t>The Free-mo mainline is centered on a two foot end so modules can be inverted 180 degrees</a:t>
            </a:r>
          </a:p>
          <a:p>
            <a:pPr>
              <a:spcBef>
                <a:spcPct val="0"/>
              </a:spcBef>
            </a:pPr>
            <a:endParaRPr lang="en-US" smtClean="0">
              <a:latin typeface="Arial" pitchFamily="34" charset="0"/>
            </a:endParaRPr>
          </a:p>
          <a:p>
            <a:pPr>
              <a:spcBef>
                <a:spcPct val="0"/>
              </a:spcBef>
            </a:pPr>
            <a:r>
              <a:rPr lang="en-US" smtClean="0">
                <a:latin typeface="Arial" pitchFamily="34" charset="0"/>
              </a:rPr>
              <a:t>The Free-mo mainline also takes advantage of strong industry support of code 83 rail.</a:t>
            </a:r>
            <a:br>
              <a:rPr lang="en-US" smtClean="0">
                <a:latin typeface="Arial" pitchFamily="34" charset="0"/>
              </a:rPr>
            </a:br>
            <a:endParaRPr lang="en-US" smtClean="0">
              <a:latin typeface="Arial" pitchFamily="34" charset="0"/>
            </a:endParaRPr>
          </a:p>
          <a:p>
            <a:pPr>
              <a:spcBef>
                <a:spcPct val="0"/>
              </a:spcBef>
            </a:pPr>
            <a:endParaRPr lang="en-US" smtClean="0"/>
          </a:p>
        </p:txBody>
      </p:sp>
      <p:sp>
        <p:nvSpPr>
          <p:cNvPr id="4" name="Slide Number Placeholder 3"/>
          <p:cNvSpPr>
            <a:spLocks noGrp="1"/>
          </p:cNvSpPr>
          <p:nvPr>
            <p:ph type="sldNum" sz="quarter" idx="5"/>
          </p:nvPr>
        </p:nvSpPr>
        <p:spPr/>
        <p:txBody>
          <a:bodyPr/>
          <a:lstStyle/>
          <a:p>
            <a:pPr>
              <a:defRPr/>
            </a:pPr>
            <a:fld id="{4B34B650-CF05-4D4C-892D-AD2620DCF1E9}" type="slidenum">
              <a:rPr lang="en-US"/>
              <a:pPr>
                <a:defRPr/>
              </a:pPr>
              <a:t>3</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fontAlgn="auto">
              <a:spcBef>
                <a:spcPts val="0"/>
              </a:spcBef>
              <a:spcAft>
                <a:spcPts val="0"/>
              </a:spcAft>
              <a:defRPr/>
            </a:pPr>
            <a:r>
              <a:rPr lang="en-US" dirty="0" smtClean="0"/>
              <a:t>4 clicks</a:t>
            </a:r>
          </a:p>
          <a:p>
            <a:pPr fontAlgn="auto">
              <a:spcBef>
                <a:spcPts val="0"/>
              </a:spcBef>
              <a:spcAft>
                <a:spcPts val="0"/>
              </a:spcAft>
              <a:defRPr/>
            </a:pPr>
            <a:r>
              <a:rPr lang="en-US" dirty="0" smtClean="0"/>
              <a:t>The 4 basic ways to research for a module are</a:t>
            </a:r>
          </a:p>
          <a:p>
            <a:pPr fontAlgn="auto">
              <a:spcBef>
                <a:spcPts val="0"/>
              </a:spcBef>
              <a:spcAft>
                <a:spcPts val="0"/>
              </a:spcAft>
              <a:buFont typeface="+mj-lt"/>
              <a:buNone/>
              <a:defRPr/>
            </a:pPr>
            <a:r>
              <a:rPr lang="en-US" dirty="0" smtClean="0"/>
              <a:t>1. Internet</a:t>
            </a:r>
          </a:p>
          <a:p>
            <a:pPr fontAlgn="auto">
              <a:spcBef>
                <a:spcPts val="0"/>
              </a:spcBef>
              <a:spcAft>
                <a:spcPts val="0"/>
              </a:spcAft>
              <a:buFont typeface="+mj-lt"/>
              <a:buNone/>
              <a:defRPr/>
            </a:pPr>
            <a:r>
              <a:rPr lang="en-US" dirty="0" smtClean="0"/>
              <a:t>2. Books</a:t>
            </a:r>
          </a:p>
          <a:p>
            <a:pPr fontAlgn="auto">
              <a:spcBef>
                <a:spcPts val="0"/>
              </a:spcBef>
              <a:spcAft>
                <a:spcPts val="0"/>
              </a:spcAft>
              <a:buFont typeface="+mj-lt"/>
              <a:buNone/>
              <a:defRPr/>
            </a:pPr>
            <a:r>
              <a:rPr lang="en-US" dirty="0" smtClean="0"/>
              <a:t>3. Rail Fanning</a:t>
            </a:r>
          </a:p>
          <a:p>
            <a:pPr fontAlgn="auto">
              <a:spcBef>
                <a:spcPts val="0"/>
              </a:spcBef>
              <a:spcAft>
                <a:spcPts val="0"/>
              </a:spcAft>
              <a:buFont typeface="+mj-lt"/>
              <a:buNone/>
              <a:defRPr/>
            </a:pPr>
            <a:r>
              <a:rPr lang="en-US" dirty="0" smtClean="0"/>
              <a:t>4. Maps, old ones and online maps</a:t>
            </a:r>
          </a:p>
          <a:p>
            <a:pPr marL="228600" indent="-228600" fontAlgn="auto">
              <a:spcBef>
                <a:spcPts val="0"/>
              </a:spcBef>
              <a:spcAft>
                <a:spcPts val="0"/>
              </a:spcAft>
              <a:buFont typeface="+mj-lt"/>
              <a:buAutoNum type="arabicPeriod"/>
              <a:defRPr/>
            </a:pPr>
            <a:endParaRPr lang="en-US" dirty="0" smtClean="0"/>
          </a:p>
        </p:txBody>
      </p:sp>
      <p:sp>
        <p:nvSpPr>
          <p:cNvPr id="4" name="Slide Number Placeholder 3"/>
          <p:cNvSpPr>
            <a:spLocks noGrp="1"/>
          </p:cNvSpPr>
          <p:nvPr>
            <p:ph type="sldNum" sz="quarter" idx="5"/>
          </p:nvPr>
        </p:nvSpPr>
        <p:spPr/>
        <p:txBody>
          <a:bodyPr/>
          <a:lstStyle/>
          <a:p>
            <a:pPr>
              <a:defRPr/>
            </a:pPr>
            <a:fld id="{CD1DE7DE-92E5-4A20-83AE-46C0B5E0D9D3}" type="slidenum">
              <a:rPr lang="en-US"/>
              <a:pPr>
                <a:defRPr/>
              </a:pPr>
              <a:t>23</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An example of how rails fanning was used</a:t>
            </a:r>
          </a:p>
          <a:p>
            <a:pPr>
              <a:spcBef>
                <a:spcPct val="0"/>
              </a:spcBef>
            </a:pPr>
            <a:r>
              <a:rPr lang="en-US" smtClean="0"/>
              <a:t>A picture of the prototype on the left and the model on the right.</a:t>
            </a:r>
          </a:p>
        </p:txBody>
      </p:sp>
      <p:sp>
        <p:nvSpPr>
          <p:cNvPr id="4" name="Slide Number Placeholder 3"/>
          <p:cNvSpPr>
            <a:spLocks noGrp="1"/>
          </p:cNvSpPr>
          <p:nvPr>
            <p:ph type="sldNum" sz="quarter" idx="5"/>
          </p:nvPr>
        </p:nvSpPr>
        <p:spPr/>
        <p:txBody>
          <a:bodyPr/>
          <a:lstStyle/>
          <a:p>
            <a:pPr>
              <a:defRPr/>
            </a:pPr>
            <a:fld id="{84F0C356-B1E0-4B8A-B60C-FD5F0E7DAA81}" type="slidenum">
              <a:rPr lang="en-US"/>
              <a:pPr>
                <a:defRPr/>
              </a:pPr>
              <a:t>24</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2 clicks</a:t>
            </a:r>
          </a:p>
          <a:p>
            <a:pPr>
              <a:spcBef>
                <a:spcPct val="0"/>
              </a:spcBef>
            </a:pPr>
            <a:r>
              <a:rPr lang="en-US" smtClean="0"/>
              <a:t>1. We start by measuring the space and any obstacles that are in the space. </a:t>
            </a:r>
          </a:p>
          <a:p>
            <a:pPr>
              <a:spcBef>
                <a:spcPct val="0"/>
              </a:spcBef>
            </a:pPr>
            <a:endParaRPr lang="en-US" smtClean="0"/>
          </a:p>
          <a:p>
            <a:pPr>
              <a:spcBef>
                <a:spcPct val="0"/>
              </a:spcBef>
            </a:pPr>
            <a:r>
              <a:rPr lang="en-US" smtClean="0"/>
              <a:t>2. This is an example of a layout plan. </a:t>
            </a:r>
          </a:p>
          <a:p>
            <a:pPr>
              <a:spcBef>
                <a:spcPct val="0"/>
              </a:spcBef>
            </a:pPr>
            <a:r>
              <a:rPr lang="en-US" smtClean="0"/>
              <a:t>You also need to know the limitations to get to the space. Stairs, Elevators, door width, ramps…</a:t>
            </a:r>
          </a:p>
        </p:txBody>
      </p:sp>
      <p:sp>
        <p:nvSpPr>
          <p:cNvPr id="4" name="Slide Number Placeholder 3"/>
          <p:cNvSpPr>
            <a:spLocks noGrp="1"/>
          </p:cNvSpPr>
          <p:nvPr>
            <p:ph type="sldNum" sz="quarter" idx="5"/>
          </p:nvPr>
        </p:nvSpPr>
        <p:spPr/>
        <p:txBody>
          <a:bodyPr/>
          <a:lstStyle/>
          <a:p>
            <a:pPr>
              <a:defRPr/>
            </a:pPr>
            <a:fld id="{C1A14189-C2F3-46B4-A54E-0E40C90084EC}" type="slidenum">
              <a:rPr lang="en-US"/>
              <a:pPr>
                <a:defRPr/>
              </a:pPr>
              <a:t>25</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2 clicks</a:t>
            </a:r>
          </a:p>
          <a:p>
            <a:pPr>
              <a:spcBef>
                <a:spcPct val="0"/>
              </a:spcBef>
            </a:pPr>
            <a:r>
              <a:rPr lang="en-US" smtClean="0"/>
              <a:t>You need to plan what modules are arriving when. </a:t>
            </a:r>
          </a:p>
        </p:txBody>
      </p:sp>
      <p:sp>
        <p:nvSpPr>
          <p:cNvPr id="4" name="Slide Number Placeholder 3"/>
          <p:cNvSpPr>
            <a:spLocks noGrp="1"/>
          </p:cNvSpPr>
          <p:nvPr>
            <p:ph type="sldNum" sz="quarter" idx="5"/>
          </p:nvPr>
        </p:nvSpPr>
        <p:spPr/>
        <p:txBody>
          <a:bodyPr/>
          <a:lstStyle/>
          <a:p>
            <a:pPr>
              <a:defRPr/>
            </a:pPr>
            <a:fld id="{DB5D54DD-43DB-4253-9DA4-B940BEED1766}" type="slidenum">
              <a:rPr lang="en-US"/>
              <a:pPr>
                <a:defRPr/>
              </a:pPr>
              <a:t>26</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1 click</a:t>
            </a:r>
          </a:p>
          <a:p>
            <a:pPr>
              <a:spcBef>
                <a:spcPct val="0"/>
              </a:spcBef>
            </a:pPr>
            <a:r>
              <a:rPr lang="en-US" smtClean="0"/>
              <a:t>This is Jesue Pena’s North Bay module set being loaded in he truck after an event. </a:t>
            </a:r>
          </a:p>
        </p:txBody>
      </p:sp>
      <p:sp>
        <p:nvSpPr>
          <p:cNvPr id="4" name="Slide Number Placeholder 3"/>
          <p:cNvSpPr>
            <a:spLocks noGrp="1"/>
          </p:cNvSpPr>
          <p:nvPr>
            <p:ph type="sldNum" sz="quarter" idx="5"/>
          </p:nvPr>
        </p:nvSpPr>
        <p:spPr/>
        <p:txBody>
          <a:bodyPr/>
          <a:lstStyle/>
          <a:p>
            <a:pPr>
              <a:defRPr/>
            </a:pPr>
            <a:fld id="{CB3B9790-3E16-4A09-8CE5-B1BDB20FD80B}" type="slidenum">
              <a:rPr lang="en-US"/>
              <a:pPr>
                <a:defRPr/>
              </a:pPr>
              <a:t>27</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1 click</a:t>
            </a:r>
          </a:p>
          <a:p>
            <a:pPr>
              <a:spcBef>
                <a:spcPct val="0"/>
              </a:spcBef>
            </a:pPr>
            <a:r>
              <a:rPr lang="en-US" smtClean="0"/>
              <a:t>Some members have built racks for their cars to carry their modules. </a:t>
            </a:r>
          </a:p>
        </p:txBody>
      </p:sp>
      <p:sp>
        <p:nvSpPr>
          <p:cNvPr id="4" name="Slide Number Placeholder 3"/>
          <p:cNvSpPr>
            <a:spLocks noGrp="1"/>
          </p:cNvSpPr>
          <p:nvPr>
            <p:ph type="sldNum" sz="quarter" idx="5"/>
          </p:nvPr>
        </p:nvSpPr>
        <p:spPr/>
        <p:txBody>
          <a:bodyPr/>
          <a:lstStyle/>
          <a:p>
            <a:pPr>
              <a:defRPr/>
            </a:pPr>
            <a:fld id="{8F353581-D3A9-47C3-8FD6-0E2EF2E0AA6E}" type="slidenum">
              <a:rPr lang="en-US"/>
              <a:pPr>
                <a:defRPr/>
              </a:pPr>
              <a:t>28</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fontAlgn="auto">
              <a:spcBef>
                <a:spcPts val="0"/>
              </a:spcBef>
              <a:spcAft>
                <a:spcPts val="0"/>
              </a:spcAft>
              <a:defRPr/>
            </a:pPr>
            <a:r>
              <a:rPr lang="en-US" dirty="0" smtClean="0"/>
              <a:t>4 clicks</a:t>
            </a:r>
          </a:p>
          <a:p>
            <a:pPr fontAlgn="auto">
              <a:spcBef>
                <a:spcPts val="0"/>
              </a:spcBef>
              <a:spcAft>
                <a:spcPts val="0"/>
              </a:spcAft>
              <a:buFont typeface="+mj-lt"/>
              <a:buNone/>
              <a:defRPr/>
            </a:pPr>
            <a:r>
              <a:rPr lang="en-US" dirty="0" smtClean="0"/>
              <a:t>1. Put the modules on their feet, arrange in the correct order, then level, set height, clamp together, install fitter rails repeat…</a:t>
            </a:r>
          </a:p>
          <a:p>
            <a:pPr fontAlgn="auto">
              <a:spcBef>
                <a:spcPts val="0"/>
              </a:spcBef>
              <a:spcAft>
                <a:spcPts val="0"/>
              </a:spcAft>
              <a:buFont typeface="+mj-lt"/>
              <a:buNone/>
              <a:defRPr/>
            </a:pPr>
            <a:r>
              <a:rPr lang="en-US" dirty="0" smtClean="0"/>
              <a:t>2. We then divide the layout into booster districts</a:t>
            </a:r>
          </a:p>
          <a:p>
            <a:pPr fontAlgn="auto">
              <a:spcBef>
                <a:spcPts val="0"/>
              </a:spcBef>
              <a:spcAft>
                <a:spcPts val="0"/>
              </a:spcAft>
              <a:buFont typeface="+mj-lt"/>
              <a:buNone/>
              <a:defRPr/>
            </a:pPr>
            <a:r>
              <a:rPr lang="en-US" dirty="0" smtClean="0"/>
              <a:t>3. Add loose scenery items</a:t>
            </a:r>
          </a:p>
          <a:p>
            <a:pPr fontAlgn="auto">
              <a:spcBef>
                <a:spcPts val="0"/>
              </a:spcBef>
              <a:spcAft>
                <a:spcPts val="0"/>
              </a:spcAft>
              <a:buFont typeface="+mj-lt"/>
              <a:buNone/>
              <a:defRPr/>
            </a:pPr>
            <a:r>
              <a:rPr lang="en-US" dirty="0" smtClean="0"/>
              <a:t>4. Run a test train, then add engines and rolling stock</a:t>
            </a:r>
          </a:p>
          <a:p>
            <a:pPr marL="228600" indent="-228600" fontAlgn="auto">
              <a:spcBef>
                <a:spcPts val="0"/>
              </a:spcBef>
              <a:spcAft>
                <a:spcPts val="0"/>
              </a:spcAft>
              <a:buFont typeface="+mj-lt"/>
              <a:buAutoNum type="arabicPeriod"/>
              <a:defRPr/>
            </a:pPr>
            <a:endParaRPr lang="en-US" dirty="0" smtClean="0"/>
          </a:p>
        </p:txBody>
      </p:sp>
      <p:sp>
        <p:nvSpPr>
          <p:cNvPr id="4" name="Slide Number Placeholder 3"/>
          <p:cNvSpPr>
            <a:spLocks noGrp="1"/>
          </p:cNvSpPr>
          <p:nvPr>
            <p:ph type="sldNum" sz="quarter" idx="5"/>
          </p:nvPr>
        </p:nvSpPr>
        <p:spPr/>
        <p:txBody>
          <a:bodyPr/>
          <a:lstStyle/>
          <a:p>
            <a:pPr>
              <a:defRPr/>
            </a:pPr>
            <a:fld id="{8250705B-68CD-4463-9CE0-7CA7D2B9BCFF}" type="slidenum">
              <a:rPr lang="en-US"/>
              <a:pPr>
                <a:defRPr/>
              </a:pPr>
              <a:t>29</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We are like a disease, we are spreading. </a:t>
            </a:r>
          </a:p>
          <a:p>
            <a:pPr>
              <a:spcBef>
                <a:spcPct val="0"/>
              </a:spcBef>
            </a:pPr>
            <a:r>
              <a:rPr lang="en-US" smtClean="0"/>
              <a:t>We are also in New Zealand, South America and England. </a:t>
            </a:r>
          </a:p>
          <a:p>
            <a:pPr>
              <a:spcBef>
                <a:spcPct val="0"/>
              </a:spcBef>
            </a:pPr>
            <a:r>
              <a:rPr lang="en-US" smtClean="0"/>
              <a:t>There is also a group in Australia that is using the Free-mo standard and converting it to the metric system and connectors that are common there. </a:t>
            </a:r>
          </a:p>
        </p:txBody>
      </p:sp>
      <p:sp>
        <p:nvSpPr>
          <p:cNvPr id="4" name="Slide Number Placeholder 3"/>
          <p:cNvSpPr>
            <a:spLocks noGrp="1"/>
          </p:cNvSpPr>
          <p:nvPr>
            <p:ph type="sldNum" sz="quarter" idx="5"/>
          </p:nvPr>
        </p:nvSpPr>
        <p:spPr/>
        <p:txBody>
          <a:bodyPr/>
          <a:lstStyle/>
          <a:p>
            <a:pPr>
              <a:defRPr/>
            </a:pPr>
            <a:fld id="{075406C8-E876-48FC-9437-9A9A4E7C2A86}" type="slidenum">
              <a:rPr lang="en-US"/>
              <a:pPr>
                <a:defRPr/>
              </a:pPr>
              <a:t>30</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3 clicks</a:t>
            </a:r>
          </a:p>
          <a:p>
            <a:pPr>
              <a:spcBef>
                <a:spcPct val="0"/>
              </a:spcBef>
            </a:pPr>
            <a:r>
              <a:rPr lang="en-US" smtClean="0"/>
              <a:t>How do you find out more?</a:t>
            </a:r>
          </a:p>
          <a:p>
            <a:pPr>
              <a:spcBef>
                <a:spcPct val="0"/>
              </a:spcBef>
            </a:pPr>
            <a:r>
              <a:rPr lang="en-US" smtClean="0"/>
              <a:t>We are on the web at www.free-mo.org</a:t>
            </a:r>
          </a:p>
          <a:p>
            <a:pPr>
              <a:spcBef>
                <a:spcPct val="0"/>
              </a:spcBef>
            </a:pPr>
            <a:r>
              <a:rPr lang="en-US" smtClean="0"/>
              <a:t>We have a Free-mo chat group with over 1000 members. </a:t>
            </a:r>
          </a:p>
          <a:p>
            <a:pPr>
              <a:spcBef>
                <a:spcPct val="0"/>
              </a:spcBef>
            </a:pPr>
            <a:r>
              <a:rPr lang="en-US" smtClean="0"/>
              <a:t>We are setting up at the National Train Show, come and talk to us. </a:t>
            </a:r>
          </a:p>
          <a:p>
            <a:pPr>
              <a:spcBef>
                <a:spcPct val="0"/>
              </a:spcBef>
            </a:pPr>
            <a:endParaRPr lang="en-US" smtClean="0"/>
          </a:p>
        </p:txBody>
      </p:sp>
      <p:sp>
        <p:nvSpPr>
          <p:cNvPr id="4" name="Slide Number Placeholder 3"/>
          <p:cNvSpPr>
            <a:spLocks noGrp="1"/>
          </p:cNvSpPr>
          <p:nvPr>
            <p:ph type="sldNum" sz="quarter" idx="5"/>
          </p:nvPr>
        </p:nvSpPr>
        <p:spPr/>
        <p:txBody>
          <a:bodyPr/>
          <a:lstStyle/>
          <a:p>
            <a:pPr>
              <a:defRPr/>
            </a:pPr>
            <a:fld id="{FF72F1E8-5582-4C41-923E-A86EC89661AB}" type="slidenum">
              <a:rPr lang="en-US"/>
              <a:pPr>
                <a:defRPr/>
              </a:pPr>
              <a:t>31</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Here is a sneak Peak at what the layout will look like. </a:t>
            </a:r>
          </a:p>
        </p:txBody>
      </p:sp>
      <p:sp>
        <p:nvSpPr>
          <p:cNvPr id="4" name="Slide Number Placeholder 3"/>
          <p:cNvSpPr>
            <a:spLocks noGrp="1"/>
          </p:cNvSpPr>
          <p:nvPr>
            <p:ph type="sldNum" sz="quarter" idx="5"/>
          </p:nvPr>
        </p:nvSpPr>
        <p:spPr/>
        <p:txBody>
          <a:bodyPr/>
          <a:lstStyle/>
          <a:p>
            <a:pPr>
              <a:defRPr/>
            </a:pPr>
            <a:fld id="{27C1E24C-81D6-4111-AB44-B151A557EEB8}" type="slidenum">
              <a:rPr lang="en-US"/>
              <a:pPr>
                <a:defRPr/>
              </a:pPr>
              <a:t>32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fontAlgn="auto">
              <a:spcBef>
                <a:spcPts val="0"/>
              </a:spcBef>
              <a:spcAft>
                <a:spcPts val="0"/>
              </a:spcAft>
              <a:defRPr/>
            </a:pPr>
            <a:r>
              <a:rPr lang="en-US" dirty="0" smtClean="0"/>
              <a:t>2 clicks</a:t>
            </a:r>
          </a:p>
          <a:p>
            <a:pPr fontAlgn="auto">
              <a:spcBef>
                <a:spcPts val="0"/>
              </a:spcBef>
              <a:spcAft>
                <a:spcPts val="0"/>
              </a:spcAft>
              <a:defRPr/>
            </a:pPr>
            <a:r>
              <a:rPr lang="en-US" dirty="0" smtClean="0">
                <a:latin typeface="Arial" charset="0"/>
              </a:rPr>
              <a:t>1. Free-</a:t>
            </a:r>
            <a:r>
              <a:rPr lang="en-US" dirty="0" err="1" smtClean="0">
                <a:latin typeface="Arial" charset="0"/>
              </a:rPr>
              <a:t>mo's</a:t>
            </a:r>
            <a:r>
              <a:rPr lang="en-US" dirty="0" smtClean="0">
                <a:latin typeface="Arial" charset="0"/>
              </a:rPr>
              <a:t> emphasis is on scenery and track flexibility. </a:t>
            </a:r>
          </a:p>
          <a:p>
            <a:pPr fontAlgn="auto">
              <a:spcBef>
                <a:spcPts val="0"/>
              </a:spcBef>
              <a:spcAft>
                <a:spcPts val="0"/>
              </a:spcAft>
              <a:defRPr/>
            </a:pPr>
            <a:endParaRPr lang="en-US" dirty="0" smtClean="0">
              <a:latin typeface="Arial" charset="0"/>
            </a:endParaRPr>
          </a:p>
          <a:p>
            <a:pPr fontAlgn="auto">
              <a:spcBef>
                <a:spcPts val="0"/>
              </a:spcBef>
              <a:spcAft>
                <a:spcPts val="0"/>
              </a:spcAft>
              <a:defRPr/>
            </a:pPr>
            <a:r>
              <a:rPr lang="en-US" dirty="0" smtClean="0">
                <a:latin typeface="Arial" charset="0"/>
              </a:rPr>
              <a:t>Basically the standards just mandate the ends in which we join our module together, leaving the length and track configuration up to the modeler. </a:t>
            </a:r>
          </a:p>
          <a:p>
            <a:pPr fontAlgn="auto">
              <a:spcBef>
                <a:spcPts val="0"/>
              </a:spcBef>
              <a:spcAft>
                <a:spcPts val="0"/>
              </a:spcAft>
              <a:defRPr/>
            </a:pPr>
            <a:endParaRPr lang="en-US" dirty="0" smtClean="0">
              <a:latin typeface="Arial" charset="0"/>
            </a:endParaRPr>
          </a:p>
          <a:p>
            <a:pPr fontAlgn="auto">
              <a:spcBef>
                <a:spcPts val="0"/>
              </a:spcBef>
              <a:spcAft>
                <a:spcPts val="0"/>
              </a:spcAft>
              <a:defRPr/>
            </a:pPr>
            <a:r>
              <a:rPr lang="en-US" dirty="0" smtClean="0">
                <a:latin typeface="Arial" charset="0"/>
              </a:rPr>
              <a:t>This makes the standard very flexible. </a:t>
            </a:r>
          </a:p>
          <a:p>
            <a:pPr fontAlgn="auto">
              <a:spcBef>
                <a:spcPts val="0"/>
              </a:spcBef>
              <a:spcAft>
                <a:spcPts val="0"/>
              </a:spcAft>
              <a:defRPr/>
            </a:pPr>
            <a:endParaRPr lang="en-US" dirty="0" smtClean="0">
              <a:latin typeface="Arial" charset="0"/>
            </a:endParaRPr>
          </a:p>
          <a:p>
            <a:pPr fontAlgn="auto">
              <a:spcBef>
                <a:spcPts val="0"/>
              </a:spcBef>
              <a:spcAft>
                <a:spcPts val="0"/>
              </a:spcAft>
              <a:defRPr/>
            </a:pPr>
            <a:r>
              <a:rPr lang="en-US" dirty="0" smtClean="0">
                <a:latin typeface="Arial" charset="0"/>
              </a:rPr>
              <a:t>You can module 5 feet 7 and 3/4 inches long with a curve of 19 degrees and a 2% grade</a:t>
            </a:r>
          </a:p>
          <a:p>
            <a:pPr fontAlgn="auto">
              <a:spcBef>
                <a:spcPts val="0"/>
              </a:spcBef>
              <a:spcAft>
                <a:spcPts val="0"/>
              </a:spcAft>
              <a:defRPr/>
            </a:pPr>
            <a:endParaRPr lang="en-US" dirty="0" smtClean="0">
              <a:latin typeface="Arial" charset="0"/>
            </a:endParaRPr>
          </a:p>
          <a:p>
            <a:pPr fontAlgn="auto">
              <a:spcBef>
                <a:spcPts val="0"/>
              </a:spcBef>
              <a:spcAft>
                <a:spcPts val="0"/>
              </a:spcAft>
              <a:defRPr/>
            </a:pPr>
            <a:r>
              <a:rPr lang="en-US" dirty="0" smtClean="0">
                <a:effectLst>
                  <a:outerShdw blurRad="38100" dist="38100" dir="2700000" algn="tl">
                    <a:srgbClr val="000000"/>
                  </a:outerShdw>
                </a:effectLst>
              </a:rPr>
              <a:t>2. Free-</a:t>
            </a:r>
            <a:r>
              <a:rPr lang="en-US" dirty="0" err="1" smtClean="0">
                <a:effectLst>
                  <a:outerShdw blurRad="38100" dist="38100" dir="2700000" algn="tl">
                    <a:srgbClr val="000000"/>
                  </a:outerShdw>
                </a:effectLst>
              </a:rPr>
              <a:t>mo</a:t>
            </a:r>
            <a:r>
              <a:rPr lang="en-US" dirty="0" smtClean="0">
                <a:effectLst>
                  <a:outerShdw blurRad="38100" dist="38100" dir="2700000" algn="tl">
                    <a:srgbClr val="000000"/>
                  </a:outerShdw>
                </a:effectLst>
              </a:rPr>
              <a:t> enables the modeler's creativity to shine through their modules. No longer are modelers confined to 2 foot by 4, 6, or 8 feet. </a:t>
            </a:r>
          </a:p>
          <a:p>
            <a:pPr fontAlgn="auto">
              <a:spcBef>
                <a:spcPts val="0"/>
              </a:spcBef>
              <a:spcAft>
                <a:spcPts val="0"/>
              </a:spcAft>
              <a:defRPr/>
            </a:pPr>
            <a:endParaRPr lang="en-US" dirty="0" smtClean="0">
              <a:effectLst>
                <a:outerShdw blurRad="38100" dist="38100" dir="2700000" algn="tl">
                  <a:srgbClr val="000000"/>
                </a:outerShdw>
              </a:effectLst>
            </a:endParaRPr>
          </a:p>
          <a:p>
            <a:pPr fontAlgn="auto">
              <a:spcBef>
                <a:spcPts val="0"/>
              </a:spcBef>
              <a:spcAft>
                <a:spcPts val="0"/>
              </a:spcAft>
              <a:defRPr/>
            </a:pPr>
            <a:r>
              <a:rPr lang="en-US" dirty="0" smtClean="0">
                <a:effectLst>
                  <a:outerShdw blurRad="38100" dist="38100" dir="2700000" algn="tl">
                    <a:srgbClr val="000000"/>
                  </a:outerShdw>
                </a:effectLst>
              </a:rPr>
              <a:t>If you can dream it, you can build it in Free-mo.</a:t>
            </a:r>
            <a:endParaRPr lang="en-US" dirty="0" smtClean="0"/>
          </a:p>
        </p:txBody>
      </p:sp>
      <p:sp>
        <p:nvSpPr>
          <p:cNvPr id="4" name="Slide Number Placeholder 3"/>
          <p:cNvSpPr>
            <a:spLocks noGrp="1"/>
          </p:cNvSpPr>
          <p:nvPr>
            <p:ph type="sldNum" sz="quarter" idx="5"/>
          </p:nvPr>
        </p:nvSpPr>
        <p:spPr/>
        <p:txBody>
          <a:bodyPr/>
          <a:lstStyle/>
          <a:p>
            <a:pPr>
              <a:defRPr/>
            </a:pPr>
            <a:fld id="{9EE071BC-3253-4097-B109-1A7594294705}" type="slidenum">
              <a:rPr lang="en-US"/>
              <a:pPr>
                <a:defRPr/>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fontAlgn="auto">
              <a:spcBef>
                <a:spcPts val="0"/>
              </a:spcBef>
              <a:spcAft>
                <a:spcPts val="0"/>
              </a:spcAft>
              <a:buFont typeface="+mj-lt"/>
              <a:buNone/>
              <a:defRPr/>
            </a:pPr>
            <a:r>
              <a:rPr lang="en-US" dirty="0" smtClean="0"/>
              <a:t>1. Single Track  Mainline</a:t>
            </a:r>
          </a:p>
          <a:p>
            <a:pPr fontAlgn="auto">
              <a:spcBef>
                <a:spcPts val="0"/>
              </a:spcBef>
              <a:spcAft>
                <a:spcPts val="0"/>
              </a:spcAft>
              <a:buFont typeface="+mj-lt"/>
              <a:buNone/>
              <a:defRPr/>
            </a:pPr>
            <a:r>
              <a:rPr lang="en-US" dirty="0" smtClean="0"/>
              <a:t>2. Each module contributes to the larger picture</a:t>
            </a:r>
          </a:p>
          <a:p>
            <a:pPr fontAlgn="auto">
              <a:spcBef>
                <a:spcPts val="0"/>
              </a:spcBef>
              <a:spcAft>
                <a:spcPts val="0"/>
              </a:spcAft>
              <a:buFont typeface="+mj-lt"/>
              <a:buNone/>
              <a:defRPr/>
            </a:pPr>
            <a:r>
              <a:rPr lang="en-US" dirty="0" smtClean="0"/>
              <a:t>3. Scenery is flat on the end</a:t>
            </a:r>
          </a:p>
          <a:p>
            <a:pPr fontAlgn="auto">
              <a:spcBef>
                <a:spcPts val="0"/>
              </a:spcBef>
              <a:spcAft>
                <a:spcPts val="0"/>
              </a:spcAft>
              <a:buFont typeface="+mj-lt"/>
              <a:buNone/>
              <a:defRPr/>
            </a:pPr>
            <a:r>
              <a:rPr lang="en-US" dirty="0" smtClean="0"/>
              <a:t>4. Emphasis on realistic operations</a:t>
            </a:r>
          </a:p>
          <a:p>
            <a:pPr fontAlgn="auto">
              <a:spcBef>
                <a:spcPts val="0"/>
              </a:spcBef>
              <a:spcAft>
                <a:spcPts val="0"/>
              </a:spcAft>
              <a:buFont typeface="+mj-lt"/>
              <a:buNone/>
              <a:defRPr/>
            </a:pPr>
            <a:r>
              <a:rPr lang="en-US" dirty="0" smtClean="0"/>
              <a:t>5. Encourage the use of higher quality materials and methods</a:t>
            </a:r>
          </a:p>
          <a:p>
            <a:pPr marL="228600" indent="-228600" fontAlgn="auto">
              <a:spcBef>
                <a:spcPts val="0"/>
              </a:spcBef>
              <a:spcAft>
                <a:spcPts val="0"/>
              </a:spcAft>
              <a:buFont typeface="+mj-lt"/>
              <a:buAutoNum type="arabicPeriod"/>
              <a:defRPr/>
            </a:pPr>
            <a:endParaRPr lang="en-US" dirty="0" smtClean="0"/>
          </a:p>
          <a:p>
            <a:pPr fontAlgn="auto">
              <a:spcBef>
                <a:spcPts val="0"/>
              </a:spcBef>
              <a:spcAft>
                <a:spcPts val="0"/>
              </a:spcAft>
              <a:defRPr/>
            </a:pPr>
            <a:endParaRPr lang="en-US" dirty="0" smtClean="0"/>
          </a:p>
        </p:txBody>
      </p:sp>
      <p:sp>
        <p:nvSpPr>
          <p:cNvPr id="4" name="Slide Number Placeholder 3"/>
          <p:cNvSpPr>
            <a:spLocks noGrp="1"/>
          </p:cNvSpPr>
          <p:nvPr>
            <p:ph type="sldNum" sz="quarter" idx="5"/>
          </p:nvPr>
        </p:nvSpPr>
        <p:spPr/>
        <p:txBody>
          <a:bodyPr/>
          <a:lstStyle/>
          <a:p>
            <a:pPr>
              <a:defRPr/>
            </a:pPr>
            <a:fld id="{D160A6C3-6BA9-446D-8417-A7831068E14D}" type="slidenum">
              <a:rPr lang="en-US"/>
              <a:pPr>
                <a:defRPr/>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fontAlgn="auto">
              <a:spcBef>
                <a:spcPts val="0"/>
              </a:spcBef>
              <a:spcAft>
                <a:spcPts val="0"/>
              </a:spcAft>
              <a:defRPr/>
            </a:pPr>
            <a:r>
              <a:rPr lang="en-US" dirty="0" smtClean="0"/>
              <a:t>2 clicks</a:t>
            </a:r>
          </a:p>
          <a:p>
            <a:pPr fontAlgn="auto">
              <a:spcBef>
                <a:spcPts val="0"/>
              </a:spcBef>
              <a:spcAft>
                <a:spcPts val="0"/>
              </a:spcAft>
              <a:buFont typeface="+mj-lt"/>
              <a:buNone/>
              <a:defRPr/>
            </a:pPr>
            <a:r>
              <a:rPr lang="en-US" dirty="0" smtClean="0"/>
              <a:t>1. Pioneer newer better techniques and good methods. We face some challenges that stationary layouts don’t. We have to pack it up and move it. </a:t>
            </a:r>
          </a:p>
          <a:p>
            <a:pPr fontAlgn="auto">
              <a:spcBef>
                <a:spcPts val="0"/>
              </a:spcBef>
              <a:spcAft>
                <a:spcPts val="0"/>
              </a:spcAft>
              <a:buFont typeface="+mj-lt"/>
              <a:buNone/>
              <a:defRPr/>
            </a:pPr>
            <a:r>
              <a:rPr lang="en-US" dirty="0" smtClean="0"/>
              <a:t>2. No gimmicks, just plan old good modeling</a:t>
            </a:r>
          </a:p>
          <a:p>
            <a:pPr marL="228600" indent="-228600" fontAlgn="auto">
              <a:spcBef>
                <a:spcPts val="0"/>
              </a:spcBef>
              <a:spcAft>
                <a:spcPts val="0"/>
              </a:spcAft>
              <a:buFont typeface="+mj-lt"/>
              <a:buAutoNum type="arabicPeriod"/>
              <a:defRPr/>
            </a:pPr>
            <a:endParaRPr lang="en-US" dirty="0" smtClean="0"/>
          </a:p>
        </p:txBody>
      </p:sp>
      <p:sp>
        <p:nvSpPr>
          <p:cNvPr id="4" name="Slide Number Placeholder 3"/>
          <p:cNvSpPr>
            <a:spLocks noGrp="1"/>
          </p:cNvSpPr>
          <p:nvPr>
            <p:ph type="sldNum" sz="quarter" idx="5"/>
          </p:nvPr>
        </p:nvSpPr>
        <p:spPr/>
        <p:txBody>
          <a:bodyPr/>
          <a:lstStyle/>
          <a:p>
            <a:pPr>
              <a:defRPr/>
            </a:pPr>
            <a:fld id="{BA144922-4F76-4380-AC94-BA3A80F33290}" type="slidenum">
              <a:rPr lang="en-US"/>
              <a:pPr>
                <a:defRPr/>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4" name="Slide Number Placeholder 3"/>
          <p:cNvSpPr>
            <a:spLocks noGrp="1"/>
          </p:cNvSpPr>
          <p:nvPr>
            <p:ph type="sldNum" sz="quarter" idx="5"/>
          </p:nvPr>
        </p:nvSpPr>
        <p:spPr/>
        <p:txBody>
          <a:bodyPr/>
          <a:lstStyle/>
          <a:p>
            <a:pPr>
              <a:defRPr/>
            </a:pPr>
            <a:fld id="{4AEC4B84-FB03-471E-88A7-DC126A0A82C0}" type="slidenum">
              <a:rPr lang="en-US"/>
              <a:pPr>
                <a:defRPr/>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4 clicks</a:t>
            </a:r>
          </a:p>
          <a:p>
            <a:pPr>
              <a:spcBef>
                <a:spcPct val="0"/>
              </a:spcBef>
              <a:buFont typeface="+mj-lt"/>
              <a:buNone/>
            </a:pPr>
            <a:r>
              <a:rPr lang="en-US" smtClean="0"/>
              <a:t>1. Minline centered on 24” wide end</a:t>
            </a:r>
          </a:p>
          <a:p>
            <a:pPr>
              <a:spcBef>
                <a:spcPct val="0"/>
              </a:spcBef>
              <a:buFont typeface="+mj-lt"/>
              <a:buNone/>
            </a:pPr>
            <a:r>
              <a:rPr lang="en-US" smtClean="0"/>
              <a:t>2. 42 inch minimum radius curves with a recommended practice to use 48 inch or larger curves. </a:t>
            </a:r>
          </a:p>
          <a:p>
            <a:pPr>
              <a:spcBef>
                <a:spcPct val="0"/>
              </a:spcBef>
              <a:buFont typeface="+mj-lt"/>
              <a:buNone/>
            </a:pPr>
            <a:r>
              <a:rPr lang="en-US" smtClean="0"/>
              <a:t>3. Mainline code 83 with light gray ballast</a:t>
            </a:r>
          </a:p>
          <a:p>
            <a:pPr>
              <a:spcBef>
                <a:spcPct val="0"/>
              </a:spcBef>
              <a:buFont typeface="+mj-lt"/>
              <a:buNone/>
            </a:pPr>
            <a:r>
              <a:rPr lang="en-US" smtClean="0"/>
              <a:t>4. Top of the mineline rail is 50 inches off the floor</a:t>
            </a:r>
          </a:p>
        </p:txBody>
      </p:sp>
      <p:sp>
        <p:nvSpPr>
          <p:cNvPr id="4" name="Slide Number Placeholder 3"/>
          <p:cNvSpPr>
            <a:spLocks noGrp="1"/>
          </p:cNvSpPr>
          <p:nvPr>
            <p:ph type="sldNum" sz="quarter" idx="5"/>
          </p:nvPr>
        </p:nvSpPr>
        <p:spPr/>
        <p:txBody>
          <a:bodyPr/>
          <a:lstStyle/>
          <a:p>
            <a:pPr>
              <a:defRPr/>
            </a:pPr>
            <a:fld id="{70DFBE0B-779F-4EA9-A30B-EC229490613A}" type="slidenum">
              <a:rPr lang="en-US"/>
              <a:pPr>
                <a:defRPr/>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2 clicks</a:t>
            </a:r>
          </a:p>
          <a:p>
            <a:pPr>
              <a:spcBef>
                <a:spcPct val="0"/>
              </a:spcBef>
              <a:buFont typeface="+mj-lt"/>
              <a:buNone/>
            </a:pPr>
            <a:r>
              <a:rPr lang="en-US" smtClean="0"/>
              <a:t>1. Free-mo modules can mimic the prototype. Any angle curve, any length. </a:t>
            </a:r>
          </a:p>
          <a:p>
            <a:pPr>
              <a:spcBef>
                <a:spcPct val="0"/>
              </a:spcBef>
              <a:buFont typeface="+mj-lt"/>
              <a:buNone/>
            </a:pPr>
            <a:r>
              <a:rPr lang="en-US" smtClean="0"/>
              <a:t>2. Minline feeders are 22 – 24 gauge wire and the mainline bus is 12 – 14 gauge wire. We use a pair of connectors on each end so a module can be reversed without changing the wiring.  </a:t>
            </a:r>
          </a:p>
        </p:txBody>
      </p:sp>
      <p:sp>
        <p:nvSpPr>
          <p:cNvPr id="4" name="Slide Number Placeholder 3"/>
          <p:cNvSpPr>
            <a:spLocks noGrp="1"/>
          </p:cNvSpPr>
          <p:nvPr>
            <p:ph type="sldNum" sz="quarter" idx="5"/>
          </p:nvPr>
        </p:nvSpPr>
        <p:spPr/>
        <p:txBody>
          <a:bodyPr/>
          <a:lstStyle/>
          <a:p>
            <a:pPr>
              <a:defRPr/>
            </a:pPr>
            <a:fld id="{CA377892-6DF6-4D10-8E17-0B7B5F50F72E}" type="slidenum">
              <a:rPr lang="en-US"/>
              <a:pPr>
                <a:defRPr/>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fontAlgn="auto">
              <a:spcBef>
                <a:spcPts val="0"/>
              </a:spcBef>
              <a:spcAft>
                <a:spcPts val="0"/>
              </a:spcAft>
              <a:defRPr/>
            </a:pPr>
            <a:r>
              <a:rPr lang="en-US" dirty="0" smtClean="0"/>
              <a:t>1 click</a:t>
            </a:r>
          </a:p>
          <a:p>
            <a:pPr fontAlgn="auto">
              <a:spcBef>
                <a:spcPts val="0"/>
              </a:spcBef>
              <a:spcAft>
                <a:spcPts val="0"/>
              </a:spcAft>
              <a:buFont typeface="+mj-lt"/>
              <a:buNone/>
              <a:defRPr/>
            </a:pPr>
            <a:r>
              <a:rPr lang="en-US" dirty="0" smtClean="0"/>
              <a:t>1. Prototype location</a:t>
            </a:r>
          </a:p>
          <a:p>
            <a:pPr marL="228600" indent="-228600" fontAlgn="auto">
              <a:spcBef>
                <a:spcPts val="0"/>
              </a:spcBef>
              <a:spcAft>
                <a:spcPts val="0"/>
              </a:spcAft>
              <a:buFont typeface="+mj-lt"/>
              <a:buAutoNum type="arabicPeriod"/>
              <a:defRPr/>
            </a:pPr>
            <a:endParaRPr lang="en-US" dirty="0" smtClean="0"/>
          </a:p>
          <a:p>
            <a:pPr marL="228600" indent="-228600" fontAlgn="auto">
              <a:spcBef>
                <a:spcPts val="0"/>
              </a:spcBef>
              <a:spcAft>
                <a:spcPts val="0"/>
              </a:spcAft>
              <a:buFont typeface="+mj-lt"/>
              <a:buAutoNum type="arabicPeriod"/>
              <a:defRPr/>
            </a:pPr>
            <a:endParaRPr lang="en-US" dirty="0" smtClean="0"/>
          </a:p>
        </p:txBody>
      </p:sp>
      <p:sp>
        <p:nvSpPr>
          <p:cNvPr id="4" name="Slide Number Placeholder 3"/>
          <p:cNvSpPr>
            <a:spLocks noGrp="1"/>
          </p:cNvSpPr>
          <p:nvPr>
            <p:ph type="sldNum" sz="quarter" idx="5"/>
          </p:nvPr>
        </p:nvSpPr>
        <p:spPr/>
        <p:txBody>
          <a:bodyPr/>
          <a:lstStyle/>
          <a:p>
            <a:pPr>
              <a:defRPr/>
            </a:pPr>
            <a:fld id="{9ED1BD30-EEBD-48AF-9C62-163BBFF3963F}" type="slidenum">
              <a:rPr lang="en-US"/>
              <a:pPr>
                <a:defRPr/>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0825" cy="6850063"/>
            <a:chOff x="0" y="0"/>
            <a:chExt cx="5758" cy="4315"/>
          </a:xfrm>
        </p:grpSpPr>
        <p:grpSp>
          <p:nvGrpSpPr>
            <p:cNvPr id="5" name="Group 3"/>
            <p:cNvGrpSpPr>
              <a:grpSpLocks/>
            </p:cNvGrpSpPr>
            <p:nvPr userDrawn="1"/>
          </p:nvGrpSpPr>
          <p:grpSpPr bwMode="auto">
            <a:xfrm>
              <a:off x="1728" y="2230"/>
              <a:ext cx="4027" cy="2085"/>
              <a:chOff x="1728" y="2230"/>
              <a:chExt cx="4027" cy="2085"/>
            </a:xfrm>
          </p:grpSpPr>
          <p:sp>
            <p:nvSpPr>
              <p:cNvPr id="8" name="Freeform 4"/>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latin typeface="Arial" charset="0"/>
                </a:endParaRPr>
              </a:p>
            </p:txBody>
          </p:sp>
          <p:sp>
            <p:nvSpPr>
              <p:cNvPr id="9" name="Freeform 5"/>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latin typeface="Arial" charset="0"/>
                </a:endParaRPr>
              </a:p>
            </p:txBody>
          </p:sp>
          <p:sp>
            <p:nvSpPr>
              <p:cNvPr id="10" name="Freeform 6"/>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latin typeface="Arial" charset="0"/>
                </a:endParaRPr>
              </a:p>
            </p:txBody>
          </p:sp>
          <p:sp>
            <p:nvSpPr>
              <p:cNvPr id="11" name="Freeform 7"/>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latin typeface="Arial" charset="0"/>
                </a:endParaRPr>
              </a:p>
            </p:txBody>
          </p:sp>
          <p:sp>
            <p:nvSpPr>
              <p:cNvPr id="12" name="Freeform 8"/>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latin typeface="Arial" charset="0"/>
                </a:endParaRPr>
              </a:p>
            </p:txBody>
          </p:sp>
        </p:grpSp>
        <p:sp>
          <p:nvSpPr>
            <p:cNvPr id="6" name="Freeform 9"/>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latin typeface="Arial" charset="0"/>
              </a:endParaRPr>
            </a:p>
          </p:txBody>
        </p:sp>
        <p:sp>
          <p:nvSpPr>
            <p:cNvPr id="7" name="Freeform 10"/>
            <p:cNvSpPr>
              <a:spLocks/>
            </p:cNvSpPr>
            <p:nvPr/>
          </p:nvSpPr>
          <p:spPr bwMode="hidden">
            <a:xfrm>
              <a:off x="0" y="0"/>
              <a:ext cx="5758" cy="1776"/>
            </a:xfrm>
            <a:custGeom>
              <a:avLst/>
              <a:gdLst>
                <a:gd name="T0" fmla="*/ 0 w 5740"/>
                <a:gd name="T1" fmla="*/ 0 h 1906"/>
                <a:gd name="T2" fmla="*/ 0 w 5740"/>
                <a:gd name="T3" fmla="*/ 1906 h 1906"/>
                <a:gd name="T4" fmla="*/ 5740 w 5740"/>
                <a:gd name="T5" fmla="*/ 1906 h 1906"/>
                <a:gd name="T6" fmla="*/ 5740 w 5740"/>
                <a:gd name="T7" fmla="*/ 0 h 1906"/>
                <a:gd name="T8" fmla="*/ 0 w 5740"/>
                <a:gd name="T9" fmla="*/ 0 h 1906"/>
                <a:gd name="T10" fmla="*/ 0 w 5740"/>
                <a:gd name="T11" fmla="*/ 0 h 1906"/>
              </a:gdLst>
              <a:ahLst/>
              <a:cxnLst>
                <a:cxn ang="0">
                  <a:pos x="T0" y="T1"/>
                </a:cxn>
                <a:cxn ang="0">
                  <a:pos x="T2" y="T3"/>
                </a:cxn>
                <a:cxn ang="0">
                  <a:pos x="T4" y="T5"/>
                </a:cxn>
                <a:cxn ang="0">
                  <a:pos x="T6" y="T7"/>
                </a:cxn>
                <a:cxn ang="0">
                  <a:pos x="T8" y="T9"/>
                </a:cxn>
                <a:cxn ang="0">
                  <a:pos x="T10" y="T11"/>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latin typeface="Arial" charset="0"/>
              </a:endParaRPr>
            </a:p>
          </p:txBody>
        </p:sp>
      </p:grpSp>
      <p:sp>
        <p:nvSpPr>
          <p:cNvPr id="89099" name="Rectangle 11"/>
          <p:cNvSpPr>
            <a:spLocks noGrp="1" noChangeArrowheads="1"/>
          </p:cNvSpPr>
          <p:nvPr>
            <p:ph type="ctrTitle" sz="quarter"/>
          </p:nvPr>
        </p:nvSpPr>
        <p:spPr>
          <a:xfrm>
            <a:off x="685800" y="1736725"/>
            <a:ext cx="7772400" cy="1920875"/>
          </a:xfrm>
        </p:spPr>
        <p:txBody>
          <a:bodyPr/>
          <a:lstStyle>
            <a:lvl1pPr>
              <a:defRPr/>
            </a:lvl1pPr>
          </a:lstStyle>
          <a:p>
            <a:pPr lvl="0"/>
            <a:r>
              <a:rPr lang="en-US" noProof="0" smtClean="0"/>
              <a:t>Click to edit Master title style</a:t>
            </a:r>
          </a:p>
        </p:txBody>
      </p:sp>
      <p:sp>
        <p:nvSpPr>
          <p:cNvPr id="89100"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pPr lvl="0"/>
            <a:r>
              <a:rPr lang="en-US" noProof="0" smtClean="0"/>
              <a:t>Click to edit Master subtitle style</a:t>
            </a:r>
          </a:p>
        </p:txBody>
      </p:sp>
      <p:sp>
        <p:nvSpPr>
          <p:cNvPr id="13" name="Rectangle 13"/>
          <p:cNvSpPr>
            <a:spLocks noGrp="1" noChangeArrowheads="1"/>
          </p:cNvSpPr>
          <p:nvPr>
            <p:ph type="dt" sz="quarter" idx="10"/>
          </p:nvPr>
        </p:nvSpPr>
        <p:spPr>
          <a:xfrm>
            <a:off x="457200" y="6248400"/>
            <a:ext cx="2133600" cy="476250"/>
          </a:xfrm>
        </p:spPr>
        <p:txBody>
          <a:bodyPr/>
          <a:lstStyle>
            <a:lvl1pPr>
              <a:defRPr/>
            </a:lvl1pPr>
          </a:lstStyle>
          <a:p>
            <a:pPr>
              <a:defRPr/>
            </a:pPr>
            <a:endParaRPr lang="en-US"/>
          </a:p>
        </p:txBody>
      </p:sp>
      <p:sp>
        <p:nvSpPr>
          <p:cNvPr id="14" name="Rectangle 14"/>
          <p:cNvSpPr>
            <a:spLocks noGrp="1" noChangeArrowheads="1"/>
          </p:cNvSpPr>
          <p:nvPr>
            <p:ph type="ftr" sz="quarter" idx="11"/>
          </p:nvPr>
        </p:nvSpPr>
        <p:spPr>
          <a:xfrm>
            <a:off x="3124200" y="6251575"/>
            <a:ext cx="2895600" cy="476250"/>
          </a:xfrm>
        </p:spPr>
        <p:txBody>
          <a:bodyPr/>
          <a:lstStyle>
            <a:lvl1pPr>
              <a:defRPr/>
            </a:lvl1pPr>
          </a:lstStyle>
          <a:p>
            <a:pPr>
              <a:defRPr/>
            </a:pPr>
            <a:endParaRPr lang="en-US"/>
          </a:p>
        </p:txBody>
      </p:sp>
      <p:sp>
        <p:nvSpPr>
          <p:cNvPr id="15" name="Rectangle 15"/>
          <p:cNvSpPr>
            <a:spLocks noGrp="1" noChangeArrowheads="1"/>
          </p:cNvSpPr>
          <p:nvPr>
            <p:ph type="sldNum" sz="quarter" idx="12"/>
          </p:nvPr>
        </p:nvSpPr>
        <p:spPr>
          <a:xfrm>
            <a:off x="6553200" y="6254750"/>
            <a:ext cx="2133600" cy="476250"/>
          </a:xfrm>
        </p:spPr>
        <p:txBody>
          <a:bodyPr/>
          <a:lstStyle>
            <a:lvl1pPr>
              <a:defRPr/>
            </a:lvl1pPr>
          </a:lstStyle>
          <a:p>
            <a:pPr>
              <a:defRPr/>
            </a:pPr>
            <a:fld id="{551613D3-EDAC-4D5E-BEF9-535A4A103415}" type="slidenum">
              <a:rPr lang="en-US"/>
              <a:pPr>
                <a:defRPr/>
              </a:pPr>
              <a:t>‹#›</a:t>
            </a:fld>
            <a:endParaRPr lang="en-US"/>
          </a:p>
        </p:txBody>
      </p:sp>
    </p:spTree>
    <p:extLst>
      <p:ext uri="{BB962C8B-B14F-4D97-AF65-F5344CB8AC3E}">
        <p14:creationId xmlns:p14="http://schemas.microsoft.com/office/powerpoint/2010/main" val="2813289359"/>
      </p:ext>
    </p:extLst>
  </p:cSld>
  <p:clrMapOvr>
    <a:masterClrMapping/>
  </p:clrMapOvr>
  <p:transition spd="slow">
    <p:wheel spokes="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66398E94-4B82-4018-839A-8BBD17FB1802}" type="slidenum">
              <a:rPr lang="en-US"/>
              <a:pPr>
                <a:defRPr/>
              </a:pPr>
              <a:t>‹#›</a:t>
            </a:fld>
            <a:endParaRPr lang="en-US"/>
          </a:p>
        </p:txBody>
      </p:sp>
      <p:sp>
        <p:nvSpPr>
          <p:cNvPr id="6"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568136763"/>
      </p:ext>
    </p:extLst>
  </p:cSld>
  <p:clrMapOvr>
    <a:masterClrMapping/>
  </p:clrMapOvr>
  <p:transition spd="slow">
    <p:wheel spokes="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EF667B5D-5A7C-4BBF-89E1-0F46797DD741}" type="slidenum">
              <a:rPr lang="en-US"/>
              <a:pPr>
                <a:defRPr/>
              </a:pPr>
              <a:t>‹#›</a:t>
            </a:fld>
            <a:endParaRPr lang="en-US"/>
          </a:p>
        </p:txBody>
      </p:sp>
      <p:sp>
        <p:nvSpPr>
          <p:cNvPr id="6"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066383833"/>
      </p:ext>
    </p:extLst>
  </p:cSld>
  <p:clrMapOvr>
    <a:masterClrMapping/>
  </p:clrMapOvr>
  <p:transition spd="slow">
    <p:wheel spokes="1"/>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dt" sz="half"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BDEF21D5-A398-429B-B1D3-0D2D52F8F845}" type="slidenum">
              <a:rPr lang="en-US"/>
              <a:pPr>
                <a:defRPr/>
              </a:pPr>
              <a:t>‹#›</a:t>
            </a:fld>
            <a:endParaRPr lang="en-US"/>
          </a:p>
        </p:txBody>
      </p:sp>
      <p:sp>
        <p:nvSpPr>
          <p:cNvPr id="7"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372160002"/>
      </p:ext>
    </p:extLst>
  </p:cSld>
  <p:clrMapOvr>
    <a:masterClrMapping/>
  </p:clrMapOvr>
  <p:transition spd="slow">
    <p:wheel spokes="1"/>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2"/>
          <p:cNvSpPr>
            <a:spLocks noGrp="1" noChangeArrowheads="1"/>
          </p:cNvSpPr>
          <p:nvPr>
            <p:ph type="dt" sz="half" idx="10"/>
          </p:nvPr>
        </p:nvSpPr>
        <p:spPr>
          <a:ln/>
        </p:spPr>
        <p:txBody>
          <a:bodyPr/>
          <a:lstStyle>
            <a:lvl1pPr>
              <a:defRPr/>
            </a:lvl1pPr>
          </a:lstStyle>
          <a:p>
            <a:pPr>
              <a:defRPr/>
            </a:pPr>
            <a:endParaRPr lang="en-US"/>
          </a:p>
        </p:txBody>
      </p:sp>
      <p:sp>
        <p:nvSpPr>
          <p:cNvPr id="7" name="Rectangle 3"/>
          <p:cNvSpPr>
            <a:spLocks noGrp="1" noChangeArrowheads="1"/>
          </p:cNvSpPr>
          <p:nvPr>
            <p:ph type="sldNum" sz="quarter" idx="11"/>
          </p:nvPr>
        </p:nvSpPr>
        <p:spPr>
          <a:ln/>
        </p:spPr>
        <p:txBody>
          <a:bodyPr/>
          <a:lstStyle>
            <a:lvl1pPr>
              <a:defRPr/>
            </a:lvl1pPr>
          </a:lstStyle>
          <a:p>
            <a:pPr>
              <a:defRPr/>
            </a:pPr>
            <a:fld id="{48BDAE21-D879-47D4-B623-3A8B0622C792}" type="slidenum">
              <a:rPr lang="en-US"/>
              <a:pPr>
                <a:defRPr/>
              </a:pPr>
              <a:t>‹#›</a:t>
            </a:fld>
            <a:endParaRPr lang="en-US"/>
          </a:p>
        </p:txBody>
      </p:sp>
      <p:sp>
        <p:nvSpPr>
          <p:cNvPr id="8"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576944290"/>
      </p:ext>
    </p:extLst>
  </p:cSld>
  <p:clrMapOvr>
    <a:masterClrMapping/>
  </p:clrMapOvr>
  <p:transition spd="slow">
    <p:wheel spokes="1"/>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dt" sz="half" idx="10"/>
          </p:nvPr>
        </p:nvSpPr>
        <p:spPr>
          <a:ln/>
        </p:spPr>
        <p:txBody>
          <a:bodyPr/>
          <a:lstStyle>
            <a:lvl1pPr>
              <a:defRPr/>
            </a:lvl1pPr>
          </a:lstStyle>
          <a:p>
            <a:pPr>
              <a:defRPr/>
            </a:pPr>
            <a:endParaRPr lang="en-US"/>
          </a:p>
        </p:txBody>
      </p:sp>
      <p:sp>
        <p:nvSpPr>
          <p:cNvPr id="8" name="Rectangle 3"/>
          <p:cNvSpPr>
            <a:spLocks noGrp="1" noChangeArrowheads="1"/>
          </p:cNvSpPr>
          <p:nvPr>
            <p:ph type="sldNum" sz="quarter" idx="11"/>
          </p:nvPr>
        </p:nvSpPr>
        <p:spPr>
          <a:ln/>
        </p:spPr>
        <p:txBody>
          <a:bodyPr/>
          <a:lstStyle>
            <a:lvl1pPr>
              <a:defRPr/>
            </a:lvl1pPr>
          </a:lstStyle>
          <a:p>
            <a:pPr>
              <a:defRPr/>
            </a:pPr>
            <a:fld id="{2B653855-5661-4AF4-8A82-D101BEB86EDF}" type="slidenum">
              <a:rPr lang="en-US"/>
              <a:pPr>
                <a:defRPr/>
              </a:pPr>
              <a:t>‹#›</a:t>
            </a:fld>
            <a:endParaRPr lang="en-US"/>
          </a:p>
        </p:txBody>
      </p:sp>
      <p:sp>
        <p:nvSpPr>
          <p:cNvPr id="9"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4123530394"/>
      </p:ext>
    </p:extLst>
  </p:cSld>
  <p:clrMapOvr>
    <a:masterClrMapping/>
  </p:clrMapOvr>
  <p:transition spd="slow">
    <p:wheel spokes="1"/>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2"/>
          <p:cNvSpPr>
            <a:spLocks noGrp="1" noChangeArrowheads="1"/>
          </p:cNvSpPr>
          <p:nvPr>
            <p:ph type="dt" sz="half" idx="10"/>
          </p:nvPr>
        </p:nvSpPr>
        <p:spPr>
          <a:ln/>
        </p:spPr>
        <p:txBody>
          <a:bodyPr/>
          <a:lstStyle>
            <a:lvl1pPr>
              <a:defRPr/>
            </a:lvl1pPr>
          </a:lstStyle>
          <a:p>
            <a:pPr>
              <a:defRPr/>
            </a:pPr>
            <a:endParaRPr lang="en-US"/>
          </a:p>
        </p:txBody>
      </p:sp>
      <p:sp>
        <p:nvSpPr>
          <p:cNvPr id="7" name="Rectangle 3"/>
          <p:cNvSpPr>
            <a:spLocks noGrp="1" noChangeArrowheads="1"/>
          </p:cNvSpPr>
          <p:nvPr>
            <p:ph type="sldNum" sz="quarter" idx="11"/>
          </p:nvPr>
        </p:nvSpPr>
        <p:spPr>
          <a:ln/>
        </p:spPr>
        <p:txBody>
          <a:bodyPr/>
          <a:lstStyle>
            <a:lvl1pPr>
              <a:defRPr/>
            </a:lvl1pPr>
          </a:lstStyle>
          <a:p>
            <a:pPr>
              <a:defRPr/>
            </a:pPr>
            <a:fld id="{A6FB5990-0D9D-4EED-9BB7-14B52761088C}" type="slidenum">
              <a:rPr lang="en-US"/>
              <a:pPr>
                <a:defRPr/>
              </a:pPr>
              <a:t>‹#›</a:t>
            </a:fld>
            <a:endParaRPr lang="en-US"/>
          </a:p>
        </p:txBody>
      </p:sp>
      <p:sp>
        <p:nvSpPr>
          <p:cNvPr id="8"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392085440"/>
      </p:ext>
    </p:extLst>
  </p:cSld>
  <p:clrMapOvr>
    <a:masterClrMapping/>
  </p:clrMapOvr>
  <p:transition spd="slow">
    <p:wheel spokes="1"/>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dt" sz="half"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ABF7C815-87A7-4CEC-A81A-5A985108EFFA}" type="slidenum">
              <a:rPr lang="en-US"/>
              <a:pPr>
                <a:defRPr/>
              </a:pPr>
              <a:t>‹#›</a:t>
            </a:fld>
            <a:endParaRPr lang="en-US"/>
          </a:p>
        </p:txBody>
      </p:sp>
      <p:sp>
        <p:nvSpPr>
          <p:cNvPr id="7"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574486455"/>
      </p:ext>
    </p:extLst>
  </p:cSld>
  <p:clrMapOvr>
    <a:masterClrMapping/>
  </p:clrMapOvr>
  <p:transition spd="slow">
    <p:wheel spokes="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E0494047-A99C-4E4B-A2CA-E71827365EC0}" type="slidenum">
              <a:rPr lang="en-US"/>
              <a:pPr>
                <a:defRPr/>
              </a:pPr>
              <a:t>‹#›</a:t>
            </a:fld>
            <a:endParaRPr lang="en-US"/>
          </a:p>
        </p:txBody>
      </p:sp>
      <p:sp>
        <p:nvSpPr>
          <p:cNvPr id="6"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810084124"/>
      </p:ext>
    </p:extLst>
  </p:cSld>
  <p:clrMapOvr>
    <a:masterClrMapping/>
  </p:clrMapOvr>
  <p:transition spd="slow">
    <p:wheel spokes="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dt" sz="half"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EE313B0D-833B-49D5-9914-7A09B19AA5FE}" type="slidenum">
              <a:rPr lang="en-US"/>
              <a:pPr>
                <a:defRPr/>
              </a:pPr>
              <a:t>‹#›</a:t>
            </a:fld>
            <a:endParaRPr lang="en-US"/>
          </a:p>
        </p:txBody>
      </p:sp>
      <p:sp>
        <p:nvSpPr>
          <p:cNvPr id="6"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928476160"/>
      </p:ext>
    </p:extLst>
  </p:cSld>
  <p:clrMapOvr>
    <a:masterClrMapping/>
  </p:clrMapOvr>
  <p:transition spd="slow">
    <p:wheel spokes="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dt" sz="half"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87E5DB67-3B03-4D4D-BCDD-FB400A109FE2}" type="slidenum">
              <a:rPr lang="en-US"/>
              <a:pPr>
                <a:defRPr/>
              </a:pPr>
              <a:t>‹#›</a:t>
            </a:fld>
            <a:endParaRPr lang="en-US"/>
          </a:p>
        </p:txBody>
      </p:sp>
      <p:sp>
        <p:nvSpPr>
          <p:cNvPr id="7"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770872459"/>
      </p:ext>
    </p:extLst>
  </p:cSld>
  <p:clrMapOvr>
    <a:masterClrMapping/>
  </p:clrMapOvr>
  <p:transition spd="slow">
    <p:wheel spokes="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dt" sz="half" idx="10"/>
          </p:nvPr>
        </p:nvSpPr>
        <p:spPr>
          <a:ln/>
        </p:spPr>
        <p:txBody>
          <a:bodyPr/>
          <a:lstStyle>
            <a:lvl1pPr>
              <a:defRPr/>
            </a:lvl1pPr>
          </a:lstStyle>
          <a:p>
            <a:pPr>
              <a:defRPr/>
            </a:pPr>
            <a:endParaRPr lang="en-US"/>
          </a:p>
        </p:txBody>
      </p:sp>
      <p:sp>
        <p:nvSpPr>
          <p:cNvPr id="8" name="Rectangle 3"/>
          <p:cNvSpPr>
            <a:spLocks noGrp="1" noChangeArrowheads="1"/>
          </p:cNvSpPr>
          <p:nvPr>
            <p:ph type="sldNum" sz="quarter" idx="11"/>
          </p:nvPr>
        </p:nvSpPr>
        <p:spPr>
          <a:ln/>
        </p:spPr>
        <p:txBody>
          <a:bodyPr/>
          <a:lstStyle>
            <a:lvl1pPr>
              <a:defRPr/>
            </a:lvl1pPr>
          </a:lstStyle>
          <a:p>
            <a:pPr>
              <a:defRPr/>
            </a:pPr>
            <a:fld id="{2ED2E170-C1AB-411F-8766-DF10AC76FA0E}" type="slidenum">
              <a:rPr lang="en-US"/>
              <a:pPr>
                <a:defRPr/>
              </a:pPr>
              <a:t>‹#›</a:t>
            </a:fld>
            <a:endParaRPr lang="en-US"/>
          </a:p>
        </p:txBody>
      </p:sp>
      <p:sp>
        <p:nvSpPr>
          <p:cNvPr id="9"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562810833"/>
      </p:ext>
    </p:extLst>
  </p:cSld>
  <p:clrMapOvr>
    <a:masterClrMapping/>
  </p:clrMapOvr>
  <p:transition spd="slow">
    <p:wheel spokes="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dt" sz="half" idx="10"/>
          </p:nvPr>
        </p:nvSpPr>
        <p:spPr>
          <a:ln/>
        </p:spPr>
        <p:txBody>
          <a:bodyPr/>
          <a:lstStyle>
            <a:lvl1pPr>
              <a:defRPr/>
            </a:lvl1pPr>
          </a:lstStyle>
          <a:p>
            <a:pPr>
              <a:defRPr/>
            </a:pPr>
            <a:endParaRPr lang="en-US"/>
          </a:p>
        </p:txBody>
      </p:sp>
      <p:sp>
        <p:nvSpPr>
          <p:cNvPr id="4" name="Rectangle 3"/>
          <p:cNvSpPr>
            <a:spLocks noGrp="1" noChangeArrowheads="1"/>
          </p:cNvSpPr>
          <p:nvPr>
            <p:ph type="sldNum" sz="quarter" idx="11"/>
          </p:nvPr>
        </p:nvSpPr>
        <p:spPr>
          <a:ln/>
        </p:spPr>
        <p:txBody>
          <a:bodyPr/>
          <a:lstStyle>
            <a:lvl1pPr>
              <a:defRPr/>
            </a:lvl1pPr>
          </a:lstStyle>
          <a:p>
            <a:pPr>
              <a:defRPr/>
            </a:pPr>
            <a:fld id="{C6F18911-019A-4E44-9EE5-D191768DDC21}" type="slidenum">
              <a:rPr lang="en-US"/>
              <a:pPr>
                <a:defRPr/>
              </a:pPr>
              <a:t>‹#›</a:t>
            </a:fld>
            <a:endParaRPr lang="en-US"/>
          </a:p>
        </p:txBody>
      </p:sp>
      <p:sp>
        <p:nvSpPr>
          <p:cNvPr id="5"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343008065"/>
      </p:ext>
    </p:extLst>
  </p:cSld>
  <p:clrMapOvr>
    <a:masterClrMapping/>
  </p:clrMapOvr>
  <p:transition spd="slow">
    <p:wheel spokes="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dt" sz="half" idx="10"/>
          </p:nvPr>
        </p:nvSpPr>
        <p:spPr>
          <a:ln/>
        </p:spPr>
        <p:txBody>
          <a:bodyPr/>
          <a:lstStyle>
            <a:lvl1pPr>
              <a:defRPr/>
            </a:lvl1pPr>
          </a:lstStyle>
          <a:p>
            <a:pPr>
              <a:defRPr/>
            </a:pPr>
            <a:endParaRPr lang="en-US"/>
          </a:p>
        </p:txBody>
      </p:sp>
      <p:sp>
        <p:nvSpPr>
          <p:cNvPr id="3" name="Rectangle 3"/>
          <p:cNvSpPr>
            <a:spLocks noGrp="1" noChangeArrowheads="1"/>
          </p:cNvSpPr>
          <p:nvPr>
            <p:ph type="sldNum" sz="quarter" idx="11"/>
          </p:nvPr>
        </p:nvSpPr>
        <p:spPr>
          <a:ln/>
        </p:spPr>
        <p:txBody>
          <a:bodyPr/>
          <a:lstStyle>
            <a:lvl1pPr>
              <a:defRPr/>
            </a:lvl1pPr>
          </a:lstStyle>
          <a:p>
            <a:pPr>
              <a:defRPr/>
            </a:pPr>
            <a:fld id="{59A0FF68-1201-4E4E-9B7B-9CFEEDF64BAB}" type="slidenum">
              <a:rPr lang="en-US"/>
              <a:pPr>
                <a:defRPr/>
              </a:pPr>
              <a:t>‹#›</a:t>
            </a:fld>
            <a:endParaRPr lang="en-US"/>
          </a:p>
        </p:txBody>
      </p:sp>
      <p:sp>
        <p:nvSpPr>
          <p:cNvPr id="4"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734389413"/>
      </p:ext>
    </p:extLst>
  </p:cSld>
  <p:clrMapOvr>
    <a:masterClrMapping/>
  </p:clrMapOvr>
  <p:transition spd="slow">
    <p:wheel spokes="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BB5F87B9-F8D9-46E2-8B1B-0CD03DC70EEF}" type="slidenum">
              <a:rPr lang="en-US"/>
              <a:pPr>
                <a:defRPr/>
              </a:pPr>
              <a:t>‹#›</a:t>
            </a:fld>
            <a:endParaRPr lang="en-US"/>
          </a:p>
        </p:txBody>
      </p:sp>
      <p:sp>
        <p:nvSpPr>
          <p:cNvPr id="7"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539911522"/>
      </p:ext>
    </p:extLst>
  </p:cSld>
  <p:clrMapOvr>
    <a:masterClrMapping/>
  </p:clrMapOvr>
  <p:transition spd="slow">
    <p:wheel spokes="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80F36DA1-3DC8-44DE-A2CF-47D49CB5BC66}" type="slidenum">
              <a:rPr lang="en-US"/>
              <a:pPr>
                <a:defRPr/>
              </a:pPr>
              <a:t>‹#›</a:t>
            </a:fld>
            <a:endParaRPr lang="en-US"/>
          </a:p>
        </p:txBody>
      </p:sp>
      <p:sp>
        <p:nvSpPr>
          <p:cNvPr id="7"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4168774918"/>
      </p:ext>
    </p:extLst>
  </p:cSld>
  <p:clrMapOvr>
    <a:masterClrMapping/>
  </p:clrMapOvr>
  <p:transition spd="slow">
    <p:wheel spokes="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8066" name="Rectangle 2"/>
          <p:cNvSpPr>
            <a:spLocks noGrp="1" noChangeArrowheads="1"/>
          </p:cNvSpPr>
          <p:nvPr>
            <p:ph type="dt" sz="half" idx="2"/>
          </p:nvPr>
        </p:nvSpPr>
        <p:spPr bwMode="auto">
          <a:xfrm>
            <a:off x="457200" y="625157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effectLst/>
                <a:latin typeface="Arial" charset="0"/>
              </a:defRPr>
            </a:lvl1pPr>
          </a:lstStyle>
          <a:p>
            <a:pPr>
              <a:defRPr/>
            </a:pPr>
            <a:endParaRPr lang="en-US"/>
          </a:p>
        </p:txBody>
      </p:sp>
      <p:sp>
        <p:nvSpPr>
          <p:cNvPr id="88067" name="Rectangle 3"/>
          <p:cNvSpPr>
            <a:spLocks noGrp="1" noChangeArrowheads="1"/>
          </p:cNvSpPr>
          <p:nvPr>
            <p:ph type="sldNum" sz="quarter" idx="4"/>
          </p:nvPr>
        </p:nvSpPr>
        <p:spPr bwMode="auto">
          <a:xfrm>
            <a:off x="6553200" y="6248400"/>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effectLst/>
                <a:latin typeface="Arial" charset="0"/>
              </a:defRPr>
            </a:lvl1pPr>
          </a:lstStyle>
          <a:p>
            <a:pPr>
              <a:defRPr/>
            </a:pPr>
            <a:fld id="{38341E2B-F45E-41CA-88DD-BA6577B17D1F}" type="slidenum">
              <a:rPr lang="en-US"/>
              <a:pPr>
                <a:defRPr/>
              </a:pPr>
              <a:t>‹#›</a:t>
            </a:fld>
            <a:endParaRPr lang="en-US"/>
          </a:p>
        </p:txBody>
      </p:sp>
      <p:grpSp>
        <p:nvGrpSpPr>
          <p:cNvPr id="1028" name="Group 4"/>
          <p:cNvGrpSpPr>
            <a:grpSpLocks/>
          </p:cNvGrpSpPr>
          <p:nvPr/>
        </p:nvGrpSpPr>
        <p:grpSpPr bwMode="auto">
          <a:xfrm>
            <a:off x="0" y="0"/>
            <a:ext cx="9140825" cy="6850063"/>
            <a:chOff x="0" y="0"/>
            <a:chExt cx="5758" cy="4315"/>
          </a:xfrm>
        </p:grpSpPr>
        <p:grpSp>
          <p:nvGrpSpPr>
            <p:cNvPr id="1032" name="Group 5"/>
            <p:cNvGrpSpPr>
              <a:grpSpLocks/>
            </p:cNvGrpSpPr>
            <p:nvPr userDrawn="1"/>
          </p:nvGrpSpPr>
          <p:grpSpPr bwMode="auto">
            <a:xfrm>
              <a:off x="1728" y="2230"/>
              <a:ext cx="4027" cy="2085"/>
              <a:chOff x="1728" y="2230"/>
              <a:chExt cx="4027" cy="2085"/>
            </a:xfrm>
          </p:grpSpPr>
          <p:sp>
            <p:nvSpPr>
              <p:cNvPr id="88070" name="Freeform 6"/>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latin typeface="Arial" charset="0"/>
                </a:endParaRPr>
              </a:p>
            </p:txBody>
          </p:sp>
          <p:sp>
            <p:nvSpPr>
              <p:cNvPr id="88071" name="Freeform 7"/>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latin typeface="Arial" charset="0"/>
                </a:endParaRPr>
              </a:p>
            </p:txBody>
          </p:sp>
          <p:sp>
            <p:nvSpPr>
              <p:cNvPr id="88072" name="Freeform 8"/>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latin typeface="Arial" charset="0"/>
                </a:endParaRPr>
              </a:p>
            </p:txBody>
          </p:sp>
          <p:sp>
            <p:nvSpPr>
              <p:cNvPr id="88073" name="Freeform 9"/>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latin typeface="Arial" charset="0"/>
                </a:endParaRPr>
              </a:p>
            </p:txBody>
          </p:sp>
          <p:sp>
            <p:nvSpPr>
              <p:cNvPr id="88074" name="Freeform 10"/>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latin typeface="Arial" charset="0"/>
                </a:endParaRPr>
              </a:p>
            </p:txBody>
          </p:sp>
        </p:grpSp>
        <p:sp>
          <p:nvSpPr>
            <p:cNvPr id="88075" name="Freeform 11"/>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latin typeface="Arial" charset="0"/>
              </a:endParaRPr>
            </a:p>
          </p:txBody>
        </p:sp>
        <p:sp>
          <p:nvSpPr>
            <p:cNvPr id="88076" name="Freeform 12"/>
            <p:cNvSpPr>
              <a:spLocks/>
            </p:cNvSpPr>
            <p:nvPr/>
          </p:nvSpPr>
          <p:spPr bwMode="hidden">
            <a:xfrm>
              <a:off x="0" y="0"/>
              <a:ext cx="5758" cy="1776"/>
            </a:xfrm>
            <a:custGeom>
              <a:avLst/>
              <a:gdLst>
                <a:gd name="T0" fmla="*/ 0 w 5740"/>
                <a:gd name="T1" fmla="*/ 0 h 1906"/>
                <a:gd name="T2" fmla="*/ 0 w 5740"/>
                <a:gd name="T3" fmla="*/ 1906 h 1906"/>
                <a:gd name="T4" fmla="*/ 5740 w 5740"/>
                <a:gd name="T5" fmla="*/ 1906 h 1906"/>
                <a:gd name="T6" fmla="*/ 5740 w 5740"/>
                <a:gd name="T7" fmla="*/ 0 h 1906"/>
                <a:gd name="T8" fmla="*/ 0 w 5740"/>
                <a:gd name="T9" fmla="*/ 0 h 1906"/>
                <a:gd name="T10" fmla="*/ 0 w 5740"/>
                <a:gd name="T11" fmla="*/ 0 h 1906"/>
              </a:gdLst>
              <a:ahLst/>
              <a:cxnLst>
                <a:cxn ang="0">
                  <a:pos x="T0" y="T1"/>
                </a:cxn>
                <a:cxn ang="0">
                  <a:pos x="T2" y="T3"/>
                </a:cxn>
                <a:cxn ang="0">
                  <a:pos x="T4" y="T5"/>
                </a:cxn>
                <a:cxn ang="0">
                  <a:pos x="T6" y="T7"/>
                </a:cxn>
                <a:cxn ang="0">
                  <a:pos x="T8" y="T9"/>
                </a:cxn>
                <a:cxn ang="0">
                  <a:pos x="T10" y="T11"/>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latin typeface="Arial" charset="0"/>
              </a:endParaRPr>
            </a:p>
          </p:txBody>
        </p:sp>
      </p:grpSp>
      <p:sp>
        <p:nvSpPr>
          <p:cNvPr id="88077" name="Rectangle 13"/>
          <p:cNvSpPr>
            <a:spLocks noGrp="1" noRot="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88078" name="Rectangle 14"/>
          <p:cNvSpPr>
            <a:spLocks noGrp="1" noChangeArrowheads="1"/>
          </p:cNvSpPr>
          <p:nvPr>
            <p:ph type="ftr" sz="quarter" idx="3"/>
          </p:nvPr>
        </p:nvSpPr>
        <p:spPr bwMode="auto">
          <a:xfrm>
            <a:off x="3124200" y="6248400"/>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eaLnBrk="1" hangingPunct="1">
              <a:defRPr sz="1200">
                <a:effectLst/>
                <a:latin typeface="Arial" charset="0"/>
              </a:defRPr>
            </a:lvl1pPr>
          </a:lstStyle>
          <a:p>
            <a:pPr>
              <a:defRPr/>
            </a:pPr>
            <a:endParaRPr lang="en-US"/>
          </a:p>
        </p:txBody>
      </p:sp>
      <p:sp>
        <p:nvSpPr>
          <p:cNvPr id="88079" name="Rectangle 15"/>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dk2" tx1="lt1" bg2="dk1" tx2="lt2" accent1="accent1" accent2="accent2" accent3="accent3" accent4="accent4" accent5="accent5" accent6="accent6" hlink="hlink" folHlink="folHlink"/>
  <p:sldLayoutIdLst>
    <p:sldLayoutId id="2147483747"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 id="2147483742" r:id="rId12"/>
    <p:sldLayoutId id="2147483743" r:id="rId13"/>
    <p:sldLayoutId id="2147483744" r:id="rId14"/>
    <p:sldLayoutId id="2147483745" r:id="rId15"/>
    <p:sldLayoutId id="2147483746" r:id="rId16"/>
  </p:sldLayoutIdLst>
  <p:transition spd="slow">
    <p:wheel spokes="1"/>
  </p:transition>
  <p:timing>
    <p:tnLst>
      <p:par>
        <p:cTn id="1" dur="indefinite" restart="never" nodeType="tmRoot"/>
      </p:par>
    </p:tnLst>
  </p:timing>
  <p:txStyles>
    <p:title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9pPr>
    </p:titleStyle>
    <p:bodyStyle>
      <a:lvl1pPr marL="342900" indent="-342900" algn="l" rtl="0" eaLnBrk="0" fontAlgn="base" hangingPunct="0">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3.xml"/><Relationship Id="rId5" Type="http://schemas.openxmlformats.org/officeDocument/2006/relationships/image" Target="../media/image23.jpeg"/><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13.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 Id="rId9" Type="http://schemas.openxmlformats.org/officeDocument/2006/relationships/image" Target="../media/image33.png"/></Relationships>
</file>

<file path=ppt/slides/_rels/slide2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4.xml"/><Relationship Id="rId1" Type="http://schemas.openxmlformats.org/officeDocument/2006/relationships/slideLayout" Target="../slideLayouts/slideLayout14.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2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42.jpeg"/></Relationships>
</file>

<file path=ppt/slides/_rels/slide2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hyperlink" Target="http://www.free-mo.org/" TargetMode="External"/><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6.xml"/><Relationship Id="rId1" Type="http://schemas.openxmlformats.org/officeDocument/2006/relationships/vmlDrawing" Target="../drawings/vmlDrawing1.vml"/><Relationship Id="rId5" Type="http://schemas.openxmlformats.org/officeDocument/2006/relationships/image" Target="../media/image45.emf"/><Relationship Id="rId4" Type="http://schemas.openxmlformats.org/officeDocument/2006/relationships/oleObject" Target="../embeddings/oleObject1.bin"/></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5800" y="228600"/>
            <a:ext cx="7772400" cy="1920875"/>
          </a:xfrm>
        </p:spPr>
        <p:txBody>
          <a:bodyPr/>
          <a:lstStyle/>
          <a:p>
            <a:pPr eaLnBrk="1" hangingPunct="1">
              <a:defRPr/>
            </a:pPr>
            <a:r>
              <a:rPr lang="en-US" smtClean="0">
                <a:latin typeface="Arial" charset="0"/>
              </a:rPr>
              <a:t>What is Free-mo?</a:t>
            </a:r>
          </a:p>
        </p:txBody>
      </p:sp>
      <p:pic>
        <p:nvPicPr>
          <p:cNvPr id="3075" name="Picture 7" descr="Maersk 14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3581400"/>
            <a:ext cx="45720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6" name="Picture 8" descr="home200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8600" y="1828800"/>
            <a:ext cx="45720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7" name="Text Box 9"/>
          <p:cNvSpPr txBox="1">
            <a:spLocks noChangeArrowheads="1"/>
          </p:cNvSpPr>
          <p:nvPr/>
        </p:nvSpPr>
        <p:spPr bwMode="auto">
          <a:xfrm>
            <a:off x="4953000" y="4953000"/>
            <a:ext cx="4038600" cy="178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defRPr/>
            </a:pPr>
            <a:r>
              <a:rPr lang="en-US" sz="1800" b="1" dirty="0">
                <a:effectLst>
                  <a:outerShdw blurRad="38100" dist="38100" dir="2700000" algn="tl">
                    <a:srgbClr val="000000"/>
                  </a:outerShdw>
                </a:effectLst>
                <a:latin typeface="Arial" charset="0"/>
              </a:rPr>
              <a:t>Presentation by </a:t>
            </a:r>
            <a:br>
              <a:rPr lang="en-US" sz="1800" b="1" dirty="0">
                <a:effectLst>
                  <a:outerShdw blurRad="38100" dist="38100" dir="2700000" algn="tl">
                    <a:srgbClr val="000000"/>
                  </a:outerShdw>
                </a:effectLst>
                <a:latin typeface="Arial" charset="0"/>
              </a:rPr>
            </a:br>
            <a:r>
              <a:rPr lang="en-US" sz="1800" b="1" dirty="0">
                <a:effectLst>
                  <a:outerShdw blurRad="38100" dist="38100" dir="2700000" algn="tl">
                    <a:srgbClr val="000000"/>
                  </a:outerShdw>
                </a:effectLst>
                <a:latin typeface="Arial" charset="0"/>
              </a:rPr>
              <a:t>Bob </a:t>
            </a:r>
            <a:r>
              <a:rPr lang="en-US" sz="1800" b="1" dirty="0" err="1">
                <a:effectLst>
                  <a:outerShdw blurRad="38100" dist="38100" dir="2700000" algn="tl">
                    <a:srgbClr val="000000"/>
                  </a:outerShdw>
                </a:effectLst>
                <a:latin typeface="Arial" charset="0"/>
              </a:rPr>
              <a:t>Schrempp</a:t>
            </a:r>
            <a:r>
              <a:rPr lang="en-US" sz="1800" b="1" dirty="0">
                <a:effectLst>
                  <a:outerShdw blurRad="38100" dist="38100" dir="2700000" algn="tl">
                    <a:srgbClr val="000000"/>
                  </a:outerShdw>
                </a:effectLst>
                <a:latin typeface="Arial" charset="0"/>
              </a:rPr>
              <a:t>, Free-</a:t>
            </a:r>
            <a:r>
              <a:rPr lang="en-US" sz="1800" b="1" dirty="0" err="1">
                <a:effectLst>
                  <a:outerShdw blurRad="38100" dist="38100" dir="2700000" algn="tl">
                    <a:srgbClr val="000000"/>
                  </a:outerShdw>
                </a:effectLst>
                <a:latin typeface="Arial" charset="0"/>
              </a:rPr>
              <a:t>mo</a:t>
            </a:r>
            <a:r>
              <a:rPr lang="en-US" sz="1800" b="1" dirty="0">
                <a:effectLst>
                  <a:outerShdw blurRad="38100" dist="38100" dir="2700000" algn="tl">
                    <a:srgbClr val="000000"/>
                  </a:outerShdw>
                </a:effectLst>
                <a:latin typeface="Arial" charset="0"/>
              </a:rPr>
              <a:t> </a:t>
            </a:r>
            <a:r>
              <a:rPr lang="en-US" sz="1800" b="1" dirty="0" err="1">
                <a:effectLst>
                  <a:outerShdw blurRad="38100" dist="38100" dir="2700000" algn="tl">
                    <a:srgbClr val="000000"/>
                  </a:outerShdw>
                </a:effectLst>
                <a:latin typeface="Arial" charset="0"/>
              </a:rPr>
              <a:t>SLO</a:t>
            </a:r>
            <a:r>
              <a:rPr lang="en-US" sz="1800" b="1" dirty="0">
                <a:effectLst>
                  <a:outerShdw blurRad="38100" dist="38100" dir="2700000" algn="tl">
                    <a:srgbClr val="000000"/>
                  </a:outerShdw>
                </a:effectLst>
                <a:latin typeface="Arial" charset="0"/>
              </a:rPr>
              <a:t/>
            </a:r>
            <a:br>
              <a:rPr lang="en-US" sz="1800" b="1" dirty="0">
                <a:effectLst>
                  <a:outerShdw blurRad="38100" dist="38100" dir="2700000" algn="tl">
                    <a:srgbClr val="000000"/>
                  </a:outerShdw>
                </a:effectLst>
                <a:latin typeface="Arial" charset="0"/>
              </a:rPr>
            </a:br>
            <a:r>
              <a:rPr lang="en-US" sz="1800" b="1" dirty="0">
                <a:effectLst>
                  <a:outerShdw blurRad="38100" dist="38100" dir="2700000" algn="tl">
                    <a:srgbClr val="000000"/>
                  </a:outerShdw>
                </a:effectLst>
                <a:latin typeface="Arial" charset="0"/>
              </a:rPr>
              <a:t/>
            </a:r>
            <a:br>
              <a:rPr lang="en-US" sz="1800" b="1" dirty="0">
                <a:effectLst>
                  <a:outerShdw blurRad="38100" dist="38100" dir="2700000" algn="tl">
                    <a:srgbClr val="000000"/>
                  </a:outerShdw>
                </a:effectLst>
                <a:latin typeface="Arial" charset="0"/>
              </a:rPr>
            </a:br>
            <a:r>
              <a:rPr lang="en-US" sz="1400" dirty="0">
                <a:effectLst>
                  <a:outerShdw blurRad="38100" dist="38100" dir="2700000" algn="tl">
                    <a:srgbClr val="000000"/>
                  </a:outerShdw>
                </a:effectLst>
                <a:latin typeface="Arial" charset="0"/>
              </a:rPr>
              <a:t>Original Presentation By Perry Lambert, </a:t>
            </a:r>
            <a:br>
              <a:rPr lang="en-US" sz="1400" dirty="0">
                <a:effectLst>
                  <a:outerShdw blurRad="38100" dist="38100" dir="2700000" algn="tl">
                    <a:srgbClr val="000000"/>
                  </a:outerShdw>
                </a:effectLst>
                <a:latin typeface="Arial" charset="0"/>
              </a:rPr>
            </a:br>
            <a:r>
              <a:rPr lang="en-US" sz="1400" dirty="0">
                <a:effectLst>
                  <a:outerShdw blurRad="38100" dist="38100" dir="2700000" algn="tl">
                    <a:srgbClr val="000000"/>
                  </a:outerShdw>
                </a:effectLst>
                <a:latin typeface="Arial" charset="0"/>
              </a:rPr>
              <a:t>Southern Kansas Free-</a:t>
            </a:r>
            <a:r>
              <a:rPr lang="en-US" sz="1400" dirty="0" err="1">
                <a:effectLst>
                  <a:outerShdw blurRad="38100" dist="38100" dir="2700000" algn="tl">
                    <a:srgbClr val="000000"/>
                  </a:outerShdw>
                </a:effectLst>
                <a:latin typeface="Arial" charset="0"/>
              </a:rPr>
              <a:t>mo</a:t>
            </a:r>
            <a:r>
              <a:rPr lang="en-US" sz="1400" dirty="0">
                <a:effectLst>
                  <a:outerShdw blurRad="38100" dist="38100" dir="2700000" algn="tl">
                    <a:srgbClr val="000000"/>
                  </a:outerShdw>
                </a:effectLst>
                <a:latin typeface="Arial" charset="0"/>
              </a:rPr>
              <a:t/>
            </a:r>
            <a:br>
              <a:rPr lang="en-US" sz="1400" dirty="0">
                <a:effectLst>
                  <a:outerShdw blurRad="38100" dist="38100" dir="2700000" algn="tl">
                    <a:srgbClr val="000000"/>
                  </a:outerShdw>
                </a:effectLst>
                <a:latin typeface="Arial" charset="0"/>
              </a:rPr>
            </a:br>
            <a:r>
              <a:rPr lang="en-US" sz="1400" dirty="0">
                <a:effectLst>
                  <a:outerShdw blurRad="38100" dist="38100" dir="2700000" algn="tl">
                    <a:srgbClr val="000000"/>
                  </a:outerShdw>
                </a:effectLst>
                <a:latin typeface="Arial" charset="0"/>
              </a:rPr>
              <a:t>Additions By Mike Slater, SE Wisconsin Free-</a:t>
            </a:r>
            <a:r>
              <a:rPr lang="en-US" sz="1400" dirty="0" err="1">
                <a:effectLst>
                  <a:outerShdw blurRad="38100" dist="38100" dir="2700000" algn="tl">
                    <a:srgbClr val="000000"/>
                  </a:outerShdw>
                </a:effectLst>
                <a:latin typeface="Arial" charset="0"/>
              </a:rPr>
              <a:t>mo</a:t>
            </a:r>
            <a:r>
              <a:rPr lang="en-US" sz="1400" dirty="0">
                <a:effectLst>
                  <a:outerShdw blurRad="38100" dist="38100" dir="2700000" algn="tl">
                    <a:srgbClr val="000000"/>
                  </a:outerShdw>
                </a:effectLst>
                <a:latin typeface="Arial" charset="0"/>
              </a:rPr>
              <a:t/>
            </a:r>
            <a:br>
              <a:rPr lang="en-US" sz="1400" dirty="0">
                <a:effectLst>
                  <a:outerShdw blurRad="38100" dist="38100" dir="2700000" algn="tl">
                    <a:srgbClr val="000000"/>
                  </a:outerShdw>
                </a:effectLst>
                <a:latin typeface="Arial" charset="0"/>
              </a:rPr>
            </a:br>
            <a:r>
              <a:rPr lang="en-US" sz="1400" dirty="0">
                <a:effectLst>
                  <a:outerShdw blurRad="38100" dist="38100" dir="2700000" algn="tl">
                    <a:srgbClr val="000000"/>
                  </a:outerShdw>
                </a:effectLst>
                <a:latin typeface="Arial" charset="0"/>
              </a:rPr>
              <a:t>Bob </a:t>
            </a:r>
            <a:r>
              <a:rPr lang="en-US" sz="1400" dirty="0" err="1">
                <a:effectLst>
                  <a:outerShdw blurRad="38100" dist="38100" dir="2700000" algn="tl">
                    <a:srgbClr val="000000"/>
                  </a:outerShdw>
                </a:effectLst>
                <a:latin typeface="Arial" charset="0"/>
              </a:rPr>
              <a:t>Schrempp</a:t>
            </a:r>
            <a:r>
              <a:rPr lang="en-US" sz="1400" dirty="0">
                <a:effectLst>
                  <a:outerShdw blurRad="38100" dist="38100" dir="2700000" algn="tl">
                    <a:srgbClr val="000000"/>
                  </a:outerShdw>
                </a:effectLst>
                <a:latin typeface="Arial" charset="0"/>
              </a:rPr>
              <a:t>, Free-</a:t>
            </a:r>
            <a:r>
              <a:rPr lang="en-US" sz="1400" dirty="0" err="1">
                <a:effectLst>
                  <a:outerShdw blurRad="38100" dist="38100" dir="2700000" algn="tl">
                    <a:srgbClr val="000000"/>
                  </a:outerShdw>
                </a:effectLst>
                <a:latin typeface="Arial" charset="0"/>
              </a:rPr>
              <a:t>mo</a:t>
            </a:r>
            <a:r>
              <a:rPr lang="en-US" sz="1400" dirty="0">
                <a:effectLst>
                  <a:outerShdw blurRad="38100" dist="38100" dir="2700000" algn="tl">
                    <a:srgbClr val="000000"/>
                  </a:outerShdw>
                </a:effectLst>
                <a:latin typeface="Arial" charset="0"/>
              </a:rPr>
              <a:t> </a:t>
            </a:r>
            <a:r>
              <a:rPr lang="en-US" sz="1400" dirty="0" err="1">
                <a:effectLst>
                  <a:outerShdw blurRad="38100" dist="38100" dir="2700000" algn="tl">
                    <a:srgbClr val="000000"/>
                  </a:outerShdw>
                </a:effectLst>
                <a:latin typeface="Arial" charset="0"/>
              </a:rPr>
              <a:t>SLO</a:t>
            </a:r>
            <a:endParaRPr lang="en-US" sz="1400" dirty="0">
              <a:effectLst>
                <a:outerShdw blurRad="38100" dist="38100" dir="2700000" algn="tl">
                  <a:srgbClr val="000000"/>
                </a:outerShdw>
              </a:effectLst>
              <a:latin typeface="Arial" charset="0"/>
            </a:endParaRPr>
          </a:p>
        </p:txBody>
      </p:sp>
    </p:spTree>
  </p:cSld>
  <p:clrMapOvr>
    <a:masterClrMapping/>
  </p:clrMapOvr>
  <p:transition spd="slow">
    <p:wheel spokes="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rrowheads="1"/>
          </p:cNvSpPr>
          <p:nvPr>
            <p:ph type="title"/>
          </p:nvPr>
        </p:nvSpPr>
        <p:spPr/>
        <p:txBody>
          <a:bodyPr/>
          <a:lstStyle/>
          <a:p>
            <a:pPr eaLnBrk="1" hangingPunct="1">
              <a:defRPr/>
            </a:pPr>
            <a:r>
              <a:rPr lang="en-US" smtClean="0">
                <a:latin typeface="Arial" charset="0"/>
              </a:rPr>
              <a:t>Three Methods of Free-mo</a:t>
            </a:r>
          </a:p>
        </p:txBody>
      </p:sp>
      <p:sp>
        <p:nvSpPr>
          <p:cNvPr id="15365" name="Text Box 5"/>
          <p:cNvSpPr txBox="1">
            <a:spLocks noChangeArrowheads="1"/>
          </p:cNvSpPr>
          <p:nvPr/>
        </p:nvSpPr>
        <p:spPr bwMode="auto">
          <a:xfrm>
            <a:off x="0" y="2819400"/>
            <a:ext cx="3810000" cy="191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charset="0"/>
              </a:defRPr>
            </a:lvl1pPr>
            <a:lvl2pPr marL="800100" indent="-342900">
              <a:defRPr>
                <a:solidFill>
                  <a:schemeClr val="tx1"/>
                </a:solidFill>
                <a:latin typeface="Arial" charset="0"/>
              </a:defRPr>
            </a:lvl2pPr>
            <a:lvl3pPr marL="1257300" indent="-342900">
              <a:defRPr>
                <a:solidFill>
                  <a:schemeClr val="tx1"/>
                </a:solidFill>
                <a:latin typeface="Arial" charset="0"/>
              </a:defRPr>
            </a:lvl3pPr>
            <a:lvl4pPr marL="1714500" indent="-342900">
              <a:defRPr>
                <a:solidFill>
                  <a:schemeClr val="tx1"/>
                </a:solidFill>
                <a:latin typeface="Arial" charset="0"/>
              </a:defRPr>
            </a:lvl4pPr>
            <a:lvl5pPr marL="2171700" indent="-342900">
              <a:defRPr>
                <a:solidFill>
                  <a:schemeClr val="tx1"/>
                </a:solidFill>
                <a:latin typeface="Arial" charset="0"/>
              </a:defRPr>
            </a:lvl5pPr>
            <a:lvl6pPr marL="2628900" indent="-342900" fontAlgn="base">
              <a:spcBef>
                <a:spcPct val="0"/>
              </a:spcBef>
              <a:spcAft>
                <a:spcPct val="0"/>
              </a:spcAft>
              <a:defRPr>
                <a:solidFill>
                  <a:schemeClr val="tx1"/>
                </a:solidFill>
                <a:latin typeface="Arial" charset="0"/>
              </a:defRPr>
            </a:lvl6pPr>
            <a:lvl7pPr marL="3086100" indent="-342900" fontAlgn="base">
              <a:spcBef>
                <a:spcPct val="0"/>
              </a:spcBef>
              <a:spcAft>
                <a:spcPct val="0"/>
              </a:spcAft>
              <a:defRPr>
                <a:solidFill>
                  <a:schemeClr val="tx1"/>
                </a:solidFill>
                <a:latin typeface="Arial" charset="0"/>
              </a:defRPr>
            </a:lvl7pPr>
            <a:lvl8pPr marL="3543300" indent="-342900" fontAlgn="base">
              <a:spcBef>
                <a:spcPct val="0"/>
              </a:spcBef>
              <a:spcAft>
                <a:spcPct val="0"/>
              </a:spcAft>
              <a:defRPr>
                <a:solidFill>
                  <a:schemeClr val="tx1"/>
                </a:solidFill>
                <a:latin typeface="Arial" charset="0"/>
              </a:defRPr>
            </a:lvl8pPr>
            <a:lvl9pPr marL="4000500" indent="-342900" fontAlgn="base">
              <a:spcBef>
                <a:spcPct val="0"/>
              </a:spcBef>
              <a:spcAft>
                <a:spcPct val="0"/>
              </a:spcAft>
              <a:defRPr>
                <a:solidFill>
                  <a:schemeClr val="tx1"/>
                </a:solidFill>
                <a:latin typeface="Arial" charset="0"/>
              </a:defRPr>
            </a:lvl9pPr>
          </a:lstStyle>
          <a:p>
            <a:pPr>
              <a:buClr>
                <a:schemeClr val="hlink"/>
              </a:buClr>
              <a:buFontTx/>
              <a:buAutoNum type="arabicPeriod"/>
              <a:defRPr/>
            </a:pPr>
            <a:r>
              <a:rPr lang="en-US" smtClean="0">
                <a:effectLst>
                  <a:outerShdw blurRad="38100" dist="38100" dir="2700000" algn="tl">
                    <a:srgbClr val="000000"/>
                  </a:outerShdw>
                </a:effectLst>
              </a:rPr>
              <a:t>Module design patterned after prototype location and track arrangements, including scenery.</a:t>
            </a:r>
          </a:p>
        </p:txBody>
      </p:sp>
      <p:pic>
        <p:nvPicPr>
          <p:cNvPr id="12292" name="Picture 6" descr="2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1905000"/>
            <a:ext cx="4872038" cy="365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5365"/>
                                        </p:tgtEl>
                                        <p:attrNameLst>
                                          <p:attrName>style.visibility</p:attrName>
                                        </p:attrNameLst>
                                      </p:cBhvr>
                                      <p:to>
                                        <p:strVal val="visible"/>
                                      </p:to>
                                    </p:set>
                                    <p:anim calcmode="lin" valueType="num">
                                      <p:cBhvr>
                                        <p:cTn id="7" dur="1000" fill="hold"/>
                                        <p:tgtEl>
                                          <p:spTgt spid="15365"/>
                                        </p:tgtEl>
                                        <p:attrNameLst>
                                          <p:attrName>ppt_w</p:attrName>
                                        </p:attrNameLst>
                                      </p:cBhvr>
                                      <p:tavLst>
                                        <p:tav tm="0">
                                          <p:val>
                                            <p:fltVal val="0"/>
                                          </p:val>
                                        </p:tav>
                                        <p:tav tm="100000">
                                          <p:val>
                                            <p:strVal val="#ppt_w"/>
                                          </p:val>
                                        </p:tav>
                                      </p:tavLst>
                                    </p:anim>
                                    <p:anim calcmode="lin" valueType="num">
                                      <p:cBhvr>
                                        <p:cTn id="8" dur="1000" fill="hold"/>
                                        <p:tgtEl>
                                          <p:spTgt spid="1536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rrowheads="1"/>
          </p:cNvSpPr>
          <p:nvPr>
            <p:ph type="title"/>
          </p:nvPr>
        </p:nvSpPr>
        <p:spPr/>
        <p:txBody>
          <a:bodyPr/>
          <a:lstStyle/>
          <a:p>
            <a:pPr eaLnBrk="1" hangingPunct="1">
              <a:defRPr/>
            </a:pPr>
            <a:r>
              <a:rPr lang="en-US" smtClean="0">
                <a:latin typeface="Arial" charset="0"/>
              </a:rPr>
              <a:t>Three Methods of Free-mo</a:t>
            </a:r>
          </a:p>
        </p:txBody>
      </p:sp>
      <p:pic>
        <p:nvPicPr>
          <p:cNvPr id="13315" name="Picture 4" descr="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8600" y="1828800"/>
            <a:ext cx="4881563" cy="3662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9" name="Text Box 5"/>
          <p:cNvSpPr txBox="1">
            <a:spLocks noChangeArrowheads="1"/>
          </p:cNvSpPr>
          <p:nvPr/>
        </p:nvSpPr>
        <p:spPr bwMode="auto">
          <a:xfrm>
            <a:off x="533400" y="2819400"/>
            <a:ext cx="3216275"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charset="0"/>
              </a:defRPr>
            </a:lvl1pPr>
            <a:lvl2pPr marL="800100" indent="-342900">
              <a:defRPr>
                <a:solidFill>
                  <a:schemeClr val="tx1"/>
                </a:solidFill>
                <a:latin typeface="Arial" charset="0"/>
              </a:defRPr>
            </a:lvl2pPr>
            <a:lvl3pPr marL="1257300" indent="-342900">
              <a:defRPr>
                <a:solidFill>
                  <a:schemeClr val="tx1"/>
                </a:solidFill>
                <a:latin typeface="Arial" charset="0"/>
              </a:defRPr>
            </a:lvl3pPr>
            <a:lvl4pPr marL="1714500" indent="-342900">
              <a:defRPr>
                <a:solidFill>
                  <a:schemeClr val="tx1"/>
                </a:solidFill>
                <a:latin typeface="Arial" charset="0"/>
              </a:defRPr>
            </a:lvl4pPr>
            <a:lvl5pPr marL="2171700" indent="-342900">
              <a:defRPr>
                <a:solidFill>
                  <a:schemeClr val="tx1"/>
                </a:solidFill>
                <a:latin typeface="Arial" charset="0"/>
              </a:defRPr>
            </a:lvl5pPr>
            <a:lvl6pPr marL="2628900" indent="-342900" fontAlgn="base">
              <a:spcBef>
                <a:spcPct val="0"/>
              </a:spcBef>
              <a:spcAft>
                <a:spcPct val="0"/>
              </a:spcAft>
              <a:defRPr>
                <a:solidFill>
                  <a:schemeClr val="tx1"/>
                </a:solidFill>
                <a:latin typeface="Arial" charset="0"/>
              </a:defRPr>
            </a:lvl6pPr>
            <a:lvl7pPr marL="3086100" indent="-342900" fontAlgn="base">
              <a:spcBef>
                <a:spcPct val="0"/>
              </a:spcBef>
              <a:spcAft>
                <a:spcPct val="0"/>
              </a:spcAft>
              <a:defRPr>
                <a:solidFill>
                  <a:schemeClr val="tx1"/>
                </a:solidFill>
                <a:latin typeface="Arial" charset="0"/>
              </a:defRPr>
            </a:lvl7pPr>
            <a:lvl8pPr marL="3543300" indent="-342900" fontAlgn="base">
              <a:spcBef>
                <a:spcPct val="0"/>
              </a:spcBef>
              <a:spcAft>
                <a:spcPct val="0"/>
              </a:spcAft>
              <a:defRPr>
                <a:solidFill>
                  <a:schemeClr val="tx1"/>
                </a:solidFill>
                <a:latin typeface="Arial" charset="0"/>
              </a:defRPr>
            </a:lvl8pPr>
            <a:lvl9pPr marL="4000500" indent="-342900" fontAlgn="base">
              <a:spcBef>
                <a:spcPct val="0"/>
              </a:spcBef>
              <a:spcAft>
                <a:spcPct val="0"/>
              </a:spcAft>
              <a:defRPr>
                <a:solidFill>
                  <a:schemeClr val="tx1"/>
                </a:solidFill>
                <a:latin typeface="Arial" charset="0"/>
              </a:defRPr>
            </a:lvl9pPr>
          </a:lstStyle>
          <a:p>
            <a:pPr>
              <a:buClr>
                <a:schemeClr val="hlink"/>
              </a:buClr>
              <a:buFontTx/>
              <a:buAutoNum type="arabicPeriod" startAt="2"/>
              <a:defRPr/>
            </a:pPr>
            <a:r>
              <a:rPr lang="en-US" smtClean="0">
                <a:effectLst>
                  <a:outerShdw blurRad="38100" dist="38100" dir="2700000" algn="tl">
                    <a:srgbClr val="000000"/>
                  </a:outerShdw>
                </a:effectLst>
              </a:rPr>
              <a:t>Module design loosely based upon prototype scene. </a:t>
            </a: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6389"/>
                                        </p:tgtEl>
                                        <p:attrNameLst>
                                          <p:attrName>style.visibility</p:attrName>
                                        </p:attrNameLst>
                                      </p:cBhvr>
                                      <p:to>
                                        <p:strVal val="visible"/>
                                      </p:to>
                                    </p:set>
                                    <p:anim calcmode="lin" valueType="num">
                                      <p:cBhvr>
                                        <p:cTn id="7" dur="1000" fill="hold"/>
                                        <p:tgtEl>
                                          <p:spTgt spid="16389"/>
                                        </p:tgtEl>
                                        <p:attrNameLst>
                                          <p:attrName>ppt_w</p:attrName>
                                        </p:attrNameLst>
                                      </p:cBhvr>
                                      <p:tavLst>
                                        <p:tav tm="0">
                                          <p:val>
                                            <p:fltVal val="0"/>
                                          </p:val>
                                        </p:tav>
                                        <p:tav tm="100000">
                                          <p:val>
                                            <p:strVal val="#ppt_w"/>
                                          </p:val>
                                        </p:tav>
                                      </p:tavLst>
                                    </p:anim>
                                    <p:anim calcmode="lin" valueType="num">
                                      <p:cBhvr>
                                        <p:cTn id="8" dur="1000" fill="hold"/>
                                        <p:tgtEl>
                                          <p:spTgt spid="1638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rrowheads="1"/>
          </p:cNvSpPr>
          <p:nvPr>
            <p:ph type="title"/>
          </p:nvPr>
        </p:nvSpPr>
        <p:spPr/>
        <p:txBody>
          <a:bodyPr/>
          <a:lstStyle/>
          <a:p>
            <a:pPr eaLnBrk="1" hangingPunct="1">
              <a:defRPr/>
            </a:pPr>
            <a:r>
              <a:rPr lang="en-US" smtClean="0">
                <a:latin typeface="Arial" charset="0"/>
              </a:rPr>
              <a:t>Three Methods of Free-mo</a:t>
            </a:r>
          </a:p>
        </p:txBody>
      </p:sp>
      <p:pic>
        <p:nvPicPr>
          <p:cNvPr id="14339" name="Picture 4" descr="1108 &amp; 1329 at Sheridan-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43350" y="1828800"/>
            <a:ext cx="5200650" cy="3900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3" name="Text Box 5"/>
          <p:cNvSpPr txBox="1">
            <a:spLocks noChangeArrowheads="1"/>
          </p:cNvSpPr>
          <p:nvPr/>
        </p:nvSpPr>
        <p:spPr bwMode="auto">
          <a:xfrm>
            <a:off x="0" y="2133600"/>
            <a:ext cx="3886200" cy="301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charset="0"/>
              </a:defRPr>
            </a:lvl1pPr>
            <a:lvl2pPr marL="800100" indent="-342900">
              <a:defRPr>
                <a:solidFill>
                  <a:schemeClr val="tx1"/>
                </a:solidFill>
                <a:latin typeface="Arial" charset="0"/>
              </a:defRPr>
            </a:lvl2pPr>
            <a:lvl3pPr marL="1257300" indent="-342900">
              <a:defRPr>
                <a:solidFill>
                  <a:schemeClr val="tx1"/>
                </a:solidFill>
                <a:latin typeface="Arial" charset="0"/>
              </a:defRPr>
            </a:lvl3pPr>
            <a:lvl4pPr marL="1714500" indent="-342900">
              <a:defRPr>
                <a:solidFill>
                  <a:schemeClr val="tx1"/>
                </a:solidFill>
                <a:latin typeface="Arial" charset="0"/>
              </a:defRPr>
            </a:lvl4pPr>
            <a:lvl5pPr marL="2171700" indent="-342900">
              <a:defRPr>
                <a:solidFill>
                  <a:schemeClr val="tx1"/>
                </a:solidFill>
                <a:latin typeface="Arial" charset="0"/>
              </a:defRPr>
            </a:lvl5pPr>
            <a:lvl6pPr marL="2628900" indent="-342900" fontAlgn="base">
              <a:spcBef>
                <a:spcPct val="0"/>
              </a:spcBef>
              <a:spcAft>
                <a:spcPct val="0"/>
              </a:spcAft>
              <a:defRPr>
                <a:solidFill>
                  <a:schemeClr val="tx1"/>
                </a:solidFill>
                <a:latin typeface="Arial" charset="0"/>
              </a:defRPr>
            </a:lvl6pPr>
            <a:lvl7pPr marL="3086100" indent="-342900" fontAlgn="base">
              <a:spcBef>
                <a:spcPct val="0"/>
              </a:spcBef>
              <a:spcAft>
                <a:spcPct val="0"/>
              </a:spcAft>
              <a:defRPr>
                <a:solidFill>
                  <a:schemeClr val="tx1"/>
                </a:solidFill>
                <a:latin typeface="Arial" charset="0"/>
              </a:defRPr>
            </a:lvl7pPr>
            <a:lvl8pPr marL="3543300" indent="-342900" fontAlgn="base">
              <a:spcBef>
                <a:spcPct val="0"/>
              </a:spcBef>
              <a:spcAft>
                <a:spcPct val="0"/>
              </a:spcAft>
              <a:defRPr>
                <a:solidFill>
                  <a:schemeClr val="tx1"/>
                </a:solidFill>
                <a:latin typeface="Arial" charset="0"/>
              </a:defRPr>
            </a:lvl8pPr>
            <a:lvl9pPr marL="4000500" indent="-342900" fontAlgn="base">
              <a:spcBef>
                <a:spcPct val="0"/>
              </a:spcBef>
              <a:spcAft>
                <a:spcPct val="0"/>
              </a:spcAft>
              <a:defRPr>
                <a:solidFill>
                  <a:schemeClr val="tx1"/>
                </a:solidFill>
                <a:latin typeface="Arial" charset="0"/>
              </a:defRPr>
            </a:lvl9pPr>
          </a:lstStyle>
          <a:p>
            <a:pPr>
              <a:spcBef>
                <a:spcPct val="50000"/>
              </a:spcBef>
              <a:buClr>
                <a:schemeClr val="hlink"/>
              </a:buClr>
              <a:buFontTx/>
              <a:buAutoNum type="arabicPeriod" startAt="3"/>
              <a:defRPr/>
            </a:pPr>
            <a:r>
              <a:rPr lang="en-US" smtClean="0">
                <a:effectLst>
                  <a:outerShdw blurRad="38100" dist="38100" dir="2700000" algn="tl">
                    <a:srgbClr val="000000"/>
                  </a:outerShdw>
                </a:effectLst>
              </a:rPr>
              <a:t>Module is free-lanced but still based on prototypical practices. Fictitious module scene could have existed in real. However, we repeat our mantra…No Gimmicks.</a:t>
            </a: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7413"/>
                                        </p:tgtEl>
                                        <p:attrNameLst>
                                          <p:attrName>style.visibility</p:attrName>
                                        </p:attrNameLst>
                                      </p:cBhvr>
                                      <p:to>
                                        <p:strVal val="visible"/>
                                      </p:to>
                                    </p:set>
                                    <p:anim calcmode="lin" valueType="num">
                                      <p:cBhvr>
                                        <p:cTn id="7" dur="1000" fill="hold"/>
                                        <p:tgtEl>
                                          <p:spTgt spid="17413"/>
                                        </p:tgtEl>
                                        <p:attrNameLst>
                                          <p:attrName>ppt_w</p:attrName>
                                        </p:attrNameLst>
                                      </p:cBhvr>
                                      <p:tavLst>
                                        <p:tav tm="0">
                                          <p:val>
                                            <p:fltVal val="0"/>
                                          </p:val>
                                        </p:tav>
                                        <p:tav tm="100000">
                                          <p:val>
                                            <p:strVal val="#ppt_w"/>
                                          </p:val>
                                        </p:tav>
                                      </p:tavLst>
                                    </p:anim>
                                    <p:anim calcmode="lin" valueType="num">
                                      <p:cBhvr>
                                        <p:cTn id="8" dur="1000" fill="hold"/>
                                        <p:tgtEl>
                                          <p:spTgt spid="1741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rrowheads="1"/>
          </p:cNvSpPr>
          <p:nvPr>
            <p:ph type="title"/>
          </p:nvPr>
        </p:nvSpPr>
        <p:spPr/>
        <p:txBody>
          <a:bodyPr/>
          <a:lstStyle/>
          <a:p>
            <a:pPr eaLnBrk="1" hangingPunct="1">
              <a:defRPr/>
            </a:pPr>
            <a:r>
              <a:rPr lang="en-US" smtClean="0">
                <a:latin typeface="Arial" charset="0"/>
              </a:rPr>
              <a:t>Glen Frazier</a:t>
            </a:r>
          </a:p>
        </p:txBody>
      </p:sp>
      <p:sp>
        <p:nvSpPr>
          <p:cNvPr id="18435" name="Rectangle 3"/>
          <p:cNvSpPr>
            <a:spLocks noGrp="1" noChangeArrowheads="1"/>
          </p:cNvSpPr>
          <p:nvPr>
            <p:ph type="body" sz="half" idx="1"/>
          </p:nvPr>
        </p:nvSpPr>
        <p:spPr>
          <a:xfrm>
            <a:off x="3810000" y="1066800"/>
            <a:ext cx="4648200" cy="457200"/>
          </a:xfrm>
        </p:spPr>
        <p:txBody>
          <a:bodyPr/>
          <a:lstStyle/>
          <a:p>
            <a:pPr eaLnBrk="1" hangingPunct="1">
              <a:buFont typeface="Wingdings" pitchFamily="2" charset="2"/>
              <a:buNone/>
              <a:defRPr/>
            </a:pPr>
            <a:r>
              <a:rPr lang="en-US" sz="2400" smtClean="0">
                <a:latin typeface="Arial" charset="0"/>
              </a:rPr>
              <a:t>Constructed By Gregg Fuhriman</a:t>
            </a:r>
          </a:p>
        </p:txBody>
      </p:sp>
      <p:pic>
        <p:nvPicPr>
          <p:cNvPr id="15364" name="Picture 8" descr="GF-1"/>
          <p:cNvPicPr>
            <a:picLocks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76200" y="1981200"/>
            <a:ext cx="8991600" cy="3933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slow">
    <p:wheel spokes="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rrowheads="1"/>
          </p:cNvSpPr>
          <p:nvPr>
            <p:ph type="title"/>
          </p:nvPr>
        </p:nvSpPr>
        <p:spPr/>
        <p:txBody>
          <a:bodyPr/>
          <a:lstStyle/>
          <a:p>
            <a:pPr eaLnBrk="1" hangingPunct="1">
              <a:defRPr/>
            </a:pPr>
            <a:r>
              <a:rPr lang="en-US" smtClean="0">
                <a:latin typeface="Arial" charset="0"/>
              </a:rPr>
              <a:t>Glen Frazier</a:t>
            </a:r>
          </a:p>
        </p:txBody>
      </p:sp>
      <p:sp>
        <p:nvSpPr>
          <p:cNvPr id="110595" name="Rectangle 3"/>
          <p:cNvSpPr>
            <a:spLocks noGrp="1" noChangeArrowheads="1"/>
          </p:cNvSpPr>
          <p:nvPr>
            <p:ph type="body" sz="half" idx="1"/>
          </p:nvPr>
        </p:nvSpPr>
        <p:spPr>
          <a:xfrm>
            <a:off x="3810000" y="1066800"/>
            <a:ext cx="4648200" cy="457200"/>
          </a:xfrm>
        </p:spPr>
        <p:txBody>
          <a:bodyPr/>
          <a:lstStyle/>
          <a:p>
            <a:pPr eaLnBrk="1" hangingPunct="1">
              <a:buFont typeface="Wingdings" pitchFamily="2" charset="2"/>
              <a:buNone/>
              <a:defRPr/>
            </a:pPr>
            <a:r>
              <a:rPr lang="en-US" sz="2400" smtClean="0">
                <a:latin typeface="Arial" charset="0"/>
              </a:rPr>
              <a:t>Constructed By Gregg Fuhriman</a:t>
            </a:r>
          </a:p>
        </p:txBody>
      </p:sp>
      <p:pic>
        <p:nvPicPr>
          <p:cNvPr id="16388" name="Picture 20" descr="GF-2"/>
          <p:cNvPicPr>
            <a:picLocks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3276600" y="1905000"/>
            <a:ext cx="5410200" cy="35925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10613" name="Rectangle 21"/>
          <p:cNvSpPr>
            <a:spLocks noChangeArrowheads="1"/>
          </p:cNvSpPr>
          <p:nvPr/>
        </p:nvSpPr>
        <p:spPr bwMode="auto">
          <a:xfrm>
            <a:off x="0" y="2209800"/>
            <a:ext cx="3276600"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eaLnBrk="1" hangingPunct="1">
              <a:lnSpc>
                <a:spcPct val="80000"/>
              </a:lnSpc>
              <a:spcBef>
                <a:spcPct val="20000"/>
              </a:spcBef>
              <a:buClr>
                <a:schemeClr val="hlink"/>
              </a:buClr>
              <a:buFont typeface="Wingdings" pitchFamily="2" charset="2"/>
              <a:buChar char="§"/>
              <a:defRPr/>
            </a:pPr>
            <a:r>
              <a:rPr lang="en-US">
                <a:effectLst>
                  <a:outerShdw blurRad="38100" dist="38100" dir="2700000" algn="tl">
                    <a:srgbClr val="000000"/>
                  </a:outerShdw>
                </a:effectLst>
                <a:latin typeface="Arial" charset="0"/>
              </a:rPr>
              <a:t>Based upon the prototype location in California depicting Franklin Canyon on the Santa Fe Railroad circa mid 1990’s.</a:t>
            </a:r>
          </a:p>
        </p:txBody>
      </p:sp>
    </p:spTree>
  </p:cSld>
  <p:clrMapOvr>
    <a:masterClrMapping/>
  </p:clrMapOvr>
  <p:transition spd="slow">
    <p:wheel spokes="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Rot="1" noChangeArrowheads="1"/>
          </p:cNvSpPr>
          <p:nvPr>
            <p:ph type="title"/>
          </p:nvPr>
        </p:nvSpPr>
        <p:spPr/>
        <p:txBody>
          <a:bodyPr/>
          <a:lstStyle/>
          <a:p>
            <a:pPr eaLnBrk="1" hangingPunct="1">
              <a:defRPr/>
            </a:pPr>
            <a:r>
              <a:rPr lang="en-US" smtClean="0">
                <a:latin typeface="Arial" charset="0"/>
              </a:rPr>
              <a:t>Glen Frazier</a:t>
            </a:r>
          </a:p>
        </p:txBody>
      </p:sp>
      <p:sp>
        <p:nvSpPr>
          <p:cNvPr id="115715" name="Rectangle 3"/>
          <p:cNvSpPr>
            <a:spLocks noGrp="1" noChangeArrowheads="1"/>
          </p:cNvSpPr>
          <p:nvPr>
            <p:ph type="body" sz="half" idx="1"/>
          </p:nvPr>
        </p:nvSpPr>
        <p:spPr>
          <a:xfrm>
            <a:off x="3810000" y="1066800"/>
            <a:ext cx="4648200" cy="457200"/>
          </a:xfrm>
        </p:spPr>
        <p:txBody>
          <a:bodyPr/>
          <a:lstStyle/>
          <a:p>
            <a:pPr eaLnBrk="1" hangingPunct="1">
              <a:buFont typeface="Wingdings" pitchFamily="2" charset="2"/>
              <a:buNone/>
              <a:defRPr/>
            </a:pPr>
            <a:r>
              <a:rPr lang="en-US" sz="2400" smtClean="0">
                <a:latin typeface="Arial" charset="0"/>
              </a:rPr>
              <a:t>Constructed By Gregg Fuhriman</a:t>
            </a:r>
          </a:p>
        </p:txBody>
      </p:sp>
      <p:sp>
        <p:nvSpPr>
          <p:cNvPr id="115718" name="Rectangle 6"/>
          <p:cNvSpPr>
            <a:spLocks noChangeArrowheads="1"/>
          </p:cNvSpPr>
          <p:nvPr/>
        </p:nvSpPr>
        <p:spPr bwMode="auto">
          <a:xfrm>
            <a:off x="0" y="2819400"/>
            <a:ext cx="2971800"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eaLnBrk="1" hangingPunct="1">
              <a:lnSpc>
                <a:spcPct val="80000"/>
              </a:lnSpc>
              <a:spcBef>
                <a:spcPct val="20000"/>
              </a:spcBef>
              <a:buClr>
                <a:schemeClr val="hlink"/>
              </a:buClr>
              <a:buFont typeface="Wingdings" pitchFamily="2" charset="2"/>
              <a:buChar char="§"/>
              <a:defRPr/>
            </a:pPr>
            <a:r>
              <a:rPr lang="en-US">
                <a:effectLst>
                  <a:outerShdw blurRad="38100" dist="38100" dir="2700000" algn="tl">
                    <a:srgbClr val="000000"/>
                  </a:outerShdw>
                </a:effectLst>
                <a:latin typeface="Arial" charset="0"/>
              </a:rPr>
              <a:t>Features a 1200 scale foot siding for passing on the layout during operation.</a:t>
            </a:r>
          </a:p>
        </p:txBody>
      </p:sp>
      <p:pic>
        <p:nvPicPr>
          <p:cNvPr id="17413" name="Picture 8" descr="GF-3"/>
          <p:cNvPicPr>
            <a:picLocks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2895600" y="1920875"/>
            <a:ext cx="5791200" cy="39465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slow">
    <p:wheel spokes="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rrowheads="1"/>
          </p:cNvSpPr>
          <p:nvPr>
            <p:ph type="title"/>
          </p:nvPr>
        </p:nvSpPr>
        <p:spPr/>
        <p:txBody>
          <a:bodyPr/>
          <a:lstStyle/>
          <a:p>
            <a:pPr eaLnBrk="1" hangingPunct="1">
              <a:defRPr/>
            </a:pPr>
            <a:r>
              <a:rPr lang="en-US" smtClean="0">
                <a:latin typeface="Arial" charset="0"/>
              </a:rPr>
              <a:t>Wilcox</a:t>
            </a:r>
          </a:p>
        </p:txBody>
      </p:sp>
      <p:sp>
        <p:nvSpPr>
          <p:cNvPr id="22531" name="Rectangle 3"/>
          <p:cNvSpPr>
            <a:spLocks noGrp="1" noChangeArrowheads="1"/>
          </p:cNvSpPr>
          <p:nvPr>
            <p:ph type="body" idx="1"/>
          </p:nvPr>
        </p:nvSpPr>
        <p:spPr>
          <a:xfrm>
            <a:off x="4495800" y="1066800"/>
            <a:ext cx="3962400" cy="457200"/>
          </a:xfrm>
        </p:spPr>
        <p:txBody>
          <a:bodyPr/>
          <a:lstStyle/>
          <a:p>
            <a:pPr eaLnBrk="1" hangingPunct="1">
              <a:buFont typeface="Wingdings" pitchFamily="2" charset="2"/>
              <a:buNone/>
              <a:defRPr/>
            </a:pPr>
            <a:r>
              <a:rPr lang="en-US" sz="2400" smtClean="0">
                <a:latin typeface="Arial" charset="0"/>
              </a:rPr>
              <a:t>Constructed by Ron Wixon</a:t>
            </a:r>
          </a:p>
        </p:txBody>
      </p:sp>
      <p:pic>
        <p:nvPicPr>
          <p:cNvPr id="18436" name="Picture 4" descr="1520-wilcox-02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1600200"/>
            <a:ext cx="3949700" cy="497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5" name="Rectangle 7"/>
          <p:cNvSpPr>
            <a:spLocks noChangeArrowheads="1"/>
          </p:cNvSpPr>
          <p:nvPr/>
        </p:nvSpPr>
        <p:spPr bwMode="auto">
          <a:xfrm>
            <a:off x="0" y="1752600"/>
            <a:ext cx="48006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eaLnBrk="1" hangingPunct="1">
              <a:lnSpc>
                <a:spcPct val="80000"/>
              </a:lnSpc>
              <a:spcBef>
                <a:spcPct val="20000"/>
              </a:spcBef>
              <a:buClr>
                <a:schemeClr val="hlink"/>
              </a:buClr>
              <a:buFont typeface="Wingdings" pitchFamily="2" charset="2"/>
              <a:buChar char="§"/>
              <a:defRPr/>
            </a:pPr>
            <a:r>
              <a:rPr lang="en-US">
                <a:effectLst>
                  <a:outerShdw blurRad="38100" dist="38100" dir="2700000" algn="tl">
                    <a:srgbClr val="000000"/>
                  </a:outerShdw>
                </a:effectLst>
                <a:latin typeface="Arial" charset="0"/>
              </a:rPr>
              <a:t>Wilcox is loosely based upon Wilcox, Arizona.</a:t>
            </a:r>
          </a:p>
        </p:txBody>
      </p:sp>
      <p:sp>
        <p:nvSpPr>
          <p:cNvPr id="22536" name="Rectangle 8"/>
          <p:cNvSpPr>
            <a:spLocks noChangeArrowheads="1"/>
          </p:cNvSpPr>
          <p:nvPr/>
        </p:nvSpPr>
        <p:spPr bwMode="auto">
          <a:xfrm>
            <a:off x="0" y="3276600"/>
            <a:ext cx="4800600"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eaLnBrk="1" hangingPunct="1">
              <a:lnSpc>
                <a:spcPct val="80000"/>
              </a:lnSpc>
              <a:spcBef>
                <a:spcPct val="20000"/>
              </a:spcBef>
              <a:buClr>
                <a:schemeClr val="hlink"/>
              </a:buClr>
              <a:buFont typeface="Wingdings" pitchFamily="2" charset="2"/>
              <a:buChar char="§"/>
              <a:defRPr/>
            </a:pPr>
            <a:r>
              <a:rPr lang="en-US">
                <a:effectLst>
                  <a:outerShdw blurRad="38100" dist="38100" dir="2700000" algn="tl">
                    <a:srgbClr val="000000"/>
                  </a:outerShdw>
                </a:effectLst>
                <a:latin typeface="Arial" charset="0"/>
              </a:rPr>
              <a:t>After much consideration, Ron decided to go with keeping a loose resemblance to the prototype location due to lighter traffic density than what was desired.</a:t>
            </a:r>
          </a:p>
        </p:txBody>
      </p:sp>
    </p:spTree>
  </p:cSld>
  <p:clrMapOvr>
    <a:masterClrMapping/>
  </p:clrMapOvr>
  <p:transition spd="slow">
    <p:wheel spokes="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rrowheads="1"/>
          </p:cNvSpPr>
          <p:nvPr>
            <p:ph type="title"/>
          </p:nvPr>
        </p:nvSpPr>
        <p:spPr/>
        <p:txBody>
          <a:bodyPr/>
          <a:lstStyle/>
          <a:p>
            <a:pPr eaLnBrk="1" hangingPunct="1">
              <a:defRPr/>
            </a:pPr>
            <a:r>
              <a:rPr lang="en-US" smtClean="0">
                <a:latin typeface="Arial" charset="0"/>
              </a:rPr>
              <a:t>Wilcox</a:t>
            </a:r>
          </a:p>
        </p:txBody>
      </p:sp>
      <p:sp>
        <p:nvSpPr>
          <p:cNvPr id="23556" name="Rectangle 4"/>
          <p:cNvSpPr>
            <a:spLocks noChangeArrowheads="1"/>
          </p:cNvSpPr>
          <p:nvPr/>
        </p:nvSpPr>
        <p:spPr bwMode="auto">
          <a:xfrm>
            <a:off x="4724400" y="1143000"/>
            <a:ext cx="3886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20000"/>
              </a:spcBef>
              <a:buClr>
                <a:schemeClr val="hlink"/>
              </a:buClr>
              <a:buSzPct val="70000"/>
              <a:buFont typeface="Wingdings" pitchFamily="2" charset="2"/>
              <a:buNone/>
              <a:defRPr/>
            </a:pPr>
            <a:r>
              <a:rPr lang="en-US">
                <a:effectLst>
                  <a:outerShdw blurRad="38100" dist="38100" dir="2700000" algn="tl">
                    <a:srgbClr val="000000"/>
                  </a:outerShdw>
                </a:effectLst>
                <a:latin typeface="Arial" charset="0"/>
              </a:rPr>
              <a:t>Constructed by Ron Wixon</a:t>
            </a:r>
          </a:p>
        </p:txBody>
      </p:sp>
      <p:pic>
        <p:nvPicPr>
          <p:cNvPr id="19460" name="Picture 5" descr="1530-wilcox-02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1075" y="1676400"/>
            <a:ext cx="6892925" cy="497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9" name="Rectangle 7"/>
          <p:cNvSpPr>
            <a:spLocks noGrp="1" noChangeArrowheads="1"/>
          </p:cNvSpPr>
          <p:nvPr>
            <p:ph type="body" idx="1"/>
          </p:nvPr>
        </p:nvSpPr>
        <p:spPr>
          <a:xfrm>
            <a:off x="0" y="2743200"/>
            <a:ext cx="2209800" cy="2057400"/>
          </a:xfrm>
        </p:spPr>
        <p:txBody>
          <a:bodyPr/>
          <a:lstStyle/>
          <a:p>
            <a:pPr eaLnBrk="1" hangingPunct="1">
              <a:buSzTx/>
              <a:buFont typeface="Wingdings" pitchFamily="2" charset="2"/>
              <a:buChar char="§"/>
              <a:defRPr/>
            </a:pPr>
            <a:r>
              <a:rPr lang="en-US" sz="2400" smtClean="0">
                <a:latin typeface="Arial" charset="0"/>
              </a:rPr>
              <a:t>Wilcox emphasis is on switching operations.</a:t>
            </a:r>
          </a:p>
        </p:txBody>
      </p:sp>
    </p:spTree>
  </p:cSld>
  <p:clrMapOvr>
    <a:masterClrMapping/>
  </p:clrMapOvr>
  <p:transition spd="slow">
    <p:wheel spokes="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rrowheads="1"/>
          </p:cNvSpPr>
          <p:nvPr>
            <p:ph type="title"/>
          </p:nvPr>
        </p:nvSpPr>
        <p:spPr>
          <a:xfrm>
            <a:off x="457200" y="274638"/>
            <a:ext cx="8229600" cy="715962"/>
          </a:xfrm>
        </p:spPr>
        <p:txBody>
          <a:bodyPr/>
          <a:lstStyle/>
          <a:p>
            <a:pPr eaLnBrk="1" hangingPunct="1">
              <a:defRPr/>
            </a:pPr>
            <a:r>
              <a:rPr lang="en-US" sz="4000" smtClean="0">
                <a:latin typeface="Arial" charset="0"/>
              </a:rPr>
              <a:t>Shadin</a:t>
            </a:r>
          </a:p>
        </p:txBody>
      </p:sp>
      <p:sp>
        <p:nvSpPr>
          <p:cNvPr id="125955" name="Rectangle 3"/>
          <p:cNvSpPr>
            <a:spLocks noGrp="1" noChangeArrowheads="1"/>
          </p:cNvSpPr>
          <p:nvPr>
            <p:ph type="body" sz="half" idx="1"/>
          </p:nvPr>
        </p:nvSpPr>
        <p:spPr>
          <a:xfrm>
            <a:off x="4876800" y="838200"/>
            <a:ext cx="4267200" cy="457200"/>
          </a:xfrm>
        </p:spPr>
        <p:txBody>
          <a:bodyPr/>
          <a:lstStyle/>
          <a:p>
            <a:pPr eaLnBrk="1" hangingPunct="1">
              <a:buFont typeface="Wingdings" pitchFamily="2" charset="2"/>
              <a:buNone/>
              <a:defRPr/>
            </a:pPr>
            <a:r>
              <a:rPr lang="en-US" sz="2400" smtClean="0">
                <a:latin typeface="Arial" charset="0"/>
              </a:rPr>
              <a:t>Constructed By Gary Green</a:t>
            </a:r>
          </a:p>
        </p:txBody>
      </p:sp>
      <p:pic>
        <p:nvPicPr>
          <p:cNvPr id="20484" name="Picture 6" descr="Shandin"/>
          <p:cNvPicPr>
            <a:picLocks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838200" y="1371600"/>
            <a:ext cx="7620000" cy="5073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slow">
    <p:wheel spokes="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Rot="1" noChangeArrowheads="1"/>
          </p:cNvSpPr>
          <p:nvPr>
            <p:ph type="title"/>
          </p:nvPr>
        </p:nvSpPr>
        <p:spPr>
          <a:xfrm>
            <a:off x="457200" y="274638"/>
            <a:ext cx="8229600" cy="715962"/>
          </a:xfrm>
        </p:spPr>
        <p:txBody>
          <a:bodyPr/>
          <a:lstStyle/>
          <a:p>
            <a:pPr eaLnBrk="1" hangingPunct="1">
              <a:defRPr/>
            </a:pPr>
            <a:r>
              <a:rPr lang="en-US" sz="4000" smtClean="0">
                <a:latin typeface="Arial" charset="0"/>
              </a:rPr>
              <a:t>Shadin</a:t>
            </a:r>
          </a:p>
        </p:txBody>
      </p:sp>
      <p:sp>
        <p:nvSpPr>
          <p:cNvPr id="128003" name="Rectangle 3"/>
          <p:cNvSpPr>
            <a:spLocks noGrp="1" noChangeArrowheads="1"/>
          </p:cNvSpPr>
          <p:nvPr>
            <p:ph type="body" sz="half" idx="1"/>
          </p:nvPr>
        </p:nvSpPr>
        <p:spPr>
          <a:xfrm>
            <a:off x="4876800" y="838200"/>
            <a:ext cx="4114800" cy="457200"/>
          </a:xfrm>
        </p:spPr>
        <p:txBody>
          <a:bodyPr/>
          <a:lstStyle/>
          <a:p>
            <a:pPr eaLnBrk="1" hangingPunct="1">
              <a:buFont typeface="Wingdings" pitchFamily="2" charset="2"/>
              <a:buNone/>
              <a:defRPr/>
            </a:pPr>
            <a:r>
              <a:rPr lang="en-US" sz="2400" smtClean="0">
                <a:latin typeface="Arial" charset="0"/>
              </a:rPr>
              <a:t>Constructed By Gary Green</a:t>
            </a:r>
          </a:p>
        </p:txBody>
      </p:sp>
      <p:pic>
        <p:nvPicPr>
          <p:cNvPr id="21508" name="Picture 6" descr="Shandin-04"/>
          <p:cNvPicPr>
            <a:picLocks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4800600" y="1371600"/>
            <a:ext cx="3956050" cy="24193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1509" name="Picture 7" descr="Shandin-03"/>
          <p:cNvPicPr>
            <a:picLocks noChangeAspect="1" noChangeArrowheads="1"/>
          </p:cNvPicPr>
          <p:nvPr>
            <p:ph sz="quarter" idx="3"/>
          </p:nvPr>
        </p:nvPicPr>
        <p:blipFill>
          <a:blip r:embed="rId3">
            <a:extLst>
              <a:ext uri="{28A0092B-C50C-407E-A947-70E740481C1C}">
                <a14:useLocalDpi xmlns:a14="http://schemas.microsoft.com/office/drawing/2010/main" val="0"/>
              </a:ext>
            </a:extLst>
          </a:blip>
          <a:srcRect/>
          <a:stretch>
            <a:fillRect/>
          </a:stretch>
        </p:blipFill>
        <p:spPr>
          <a:xfrm>
            <a:off x="4876800" y="4014788"/>
            <a:ext cx="4132263" cy="27447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1510" name="Picture 9" descr="Shandin-0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990600"/>
            <a:ext cx="3886200" cy="258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1" name="Picture 10" descr="Shandin-0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3733800"/>
            <a:ext cx="4191000" cy="278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wheel spokes="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rrowheads="1"/>
          </p:cNvSpPr>
          <p:nvPr>
            <p:ph type="title"/>
          </p:nvPr>
        </p:nvSpPr>
        <p:spPr/>
        <p:txBody>
          <a:bodyPr/>
          <a:lstStyle/>
          <a:p>
            <a:pPr eaLnBrk="1" hangingPunct="1">
              <a:defRPr/>
            </a:pPr>
            <a:r>
              <a:rPr lang="en-US" smtClean="0">
                <a:latin typeface="Arial" charset="0"/>
              </a:rPr>
              <a:t>What is Free-mo?</a:t>
            </a:r>
          </a:p>
        </p:txBody>
      </p:sp>
      <p:sp>
        <p:nvSpPr>
          <p:cNvPr id="7171" name="Rectangle 3"/>
          <p:cNvSpPr>
            <a:spLocks noGrp="1" noChangeArrowheads="1"/>
          </p:cNvSpPr>
          <p:nvPr>
            <p:ph type="body" idx="1"/>
          </p:nvPr>
        </p:nvSpPr>
        <p:spPr>
          <a:xfrm>
            <a:off x="2209800" y="1219200"/>
            <a:ext cx="4495800" cy="457200"/>
          </a:xfrm>
        </p:spPr>
        <p:txBody>
          <a:bodyPr/>
          <a:lstStyle/>
          <a:p>
            <a:pPr algn="ctr" eaLnBrk="1" hangingPunct="1">
              <a:lnSpc>
                <a:spcPct val="80000"/>
              </a:lnSpc>
              <a:buSzTx/>
              <a:buFont typeface="Wingdings" pitchFamily="2" charset="2"/>
              <a:buChar char="§"/>
              <a:defRPr/>
            </a:pPr>
            <a:r>
              <a:rPr lang="en-US" sz="2400" b="1" smtClean="0">
                <a:latin typeface="Arial" charset="0"/>
              </a:rPr>
              <a:t>Free-mo = Free</a:t>
            </a:r>
            <a:r>
              <a:rPr lang="en-US" sz="2400" smtClean="0">
                <a:latin typeface="Arial" charset="0"/>
              </a:rPr>
              <a:t> </a:t>
            </a:r>
            <a:r>
              <a:rPr lang="en-US" sz="2400" b="1" smtClean="0">
                <a:latin typeface="Arial" charset="0"/>
              </a:rPr>
              <a:t>Modular</a:t>
            </a:r>
          </a:p>
        </p:txBody>
      </p:sp>
      <p:sp>
        <p:nvSpPr>
          <p:cNvPr id="4100" name="Text Box 33"/>
          <p:cNvSpPr txBox="1">
            <a:spLocks noChangeArrowheads="1"/>
          </p:cNvSpPr>
          <p:nvPr/>
        </p:nvSpPr>
        <p:spPr bwMode="auto">
          <a:xfrm>
            <a:off x="838200" y="2209800"/>
            <a:ext cx="1981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spcBef>
                <a:spcPct val="50000"/>
              </a:spcBef>
            </a:pPr>
            <a:endParaRPr lang="en-US" sz="1800">
              <a:effectLst/>
            </a:endParaRPr>
          </a:p>
        </p:txBody>
      </p:sp>
      <p:sp>
        <p:nvSpPr>
          <p:cNvPr id="7202" name="Rectangle 34"/>
          <p:cNvSpPr>
            <a:spLocks noChangeArrowheads="1"/>
          </p:cNvSpPr>
          <p:nvPr/>
        </p:nvSpPr>
        <p:spPr bwMode="auto">
          <a:xfrm>
            <a:off x="0" y="1957388"/>
            <a:ext cx="4572000" cy="198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eaLnBrk="1" hangingPunct="1">
              <a:buClr>
                <a:schemeClr val="hlink"/>
              </a:buClr>
              <a:buFont typeface="Wingdings" pitchFamily="2" charset="2"/>
              <a:buChar char="§"/>
              <a:defRPr/>
            </a:pPr>
            <a:r>
              <a:rPr lang="en-US" sz="2000" dirty="0">
                <a:effectLst>
                  <a:outerShdw blurRad="38100" dist="38100" dir="2700000" algn="tl">
                    <a:srgbClr val="000000"/>
                  </a:outerShdw>
                </a:effectLst>
                <a:latin typeface="Arial" charset="0"/>
              </a:rPr>
              <a:t>Free-</a:t>
            </a:r>
            <a:r>
              <a:rPr lang="en-US" sz="2000" dirty="0" err="1">
                <a:effectLst>
                  <a:outerShdw blurRad="38100" dist="38100" dir="2700000" algn="tl">
                    <a:srgbClr val="000000"/>
                  </a:outerShdw>
                </a:effectLst>
                <a:latin typeface="Arial" charset="0"/>
              </a:rPr>
              <a:t>mo</a:t>
            </a:r>
            <a:r>
              <a:rPr lang="en-US" sz="2000" dirty="0">
                <a:effectLst>
                  <a:outerShdw blurRad="38100" dist="38100" dir="2700000" algn="tl">
                    <a:srgbClr val="000000"/>
                  </a:outerShdw>
                </a:effectLst>
                <a:latin typeface="Arial" charset="0"/>
              </a:rPr>
              <a:t> is the latest in modular model railroading and was developed to take the boredom and monotony out of running trains around a double or even a triple track mainline.</a:t>
            </a:r>
            <a:r>
              <a:rPr lang="en-US" dirty="0">
                <a:effectLst>
                  <a:outerShdw blurRad="38100" dist="38100" dir="2700000" algn="tl">
                    <a:srgbClr val="000000"/>
                  </a:outerShdw>
                </a:effectLst>
                <a:latin typeface="Arial" charset="0"/>
              </a:rPr>
              <a:t/>
            </a:r>
            <a:br>
              <a:rPr lang="en-US" dirty="0">
                <a:effectLst>
                  <a:outerShdw blurRad="38100" dist="38100" dir="2700000" algn="tl">
                    <a:srgbClr val="000000"/>
                  </a:outerShdw>
                </a:effectLst>
                <a:latin typeface="Arial" charset="0"/>
              </a:rPr>
            </a:br>
            <a:endParaRPr lang="en-US" dirty="0">
              <a:effectLst>
                <a:outerShdw blurRad="38100" dist="38100" dir="2700000" algn="tl">
                  <a:srgbClr val="000000"/>
                </a:outerShdw>
              </a:effectLst>
              <a:latin typeface="Arial" charset="0"/>
            </a:endParaRPr>
          </a:p>
        </p:txBody>
      </p:sp>
      <p:pic>
        <p:nvPicPr>
          <p:cNvPr id="4102" name="Picture 35" descr="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2057400"/>
            <a:ext cx="4186238" cy="411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04" name="Text Box 36"/>
          <p:cNvSpPr txBox="1">
            <a:spLocks noChangeArrowheads="1"/>
          </p:cNvSpPr>
          <p:nvPr/>
        </p:nvSpPr>
        <p:spPr bwMode="auto">
          <a:xfrm>
            <a:off x="-457200" y="4191000"/>
            <a:ext cx="5105400" cy="2225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1">
              <a:buClr>
                <a:schemeClr val="hlink"/>
              </a:buClr>
              <a:buFont typeface="Wingdings" pitchFamily="2" charset="2"/>
              <a:buChar char="§"/>
              <a:defRPr/>
            </a:pPr>
            <a:r>
              <a:rPr lang="en-US" sz="2000" dirty="0">
                <a:effectLst/>
                <a:latin typeface="Arial" charset="0"/>
              </a:rPr>
              <a:t>Free-</a:t>
            </a:r>
            <a:r>
              <a:rPr lang="en-US" sz="2000" dirty="0" err="1">
                <a:effectLst/>
                <a:latin typeface="Arial" charset="0"/>
              </a:rPr>
              <a:t>mo</a:t>
            </a:r>
            <a:r>
              <a:rPr lang="en-US" sz="2000" dirty="0">
                <a:effectLst/>
                <a:latin typeface="Arial" charset="0"/>
              </a:rPr>
              <a:t> operates like a permanent or sectional layout but still retains its modularity. Fr</a:t>
            </a:r>
            <a:r>
              <a:rPr lang="en-US" sz="2000" dirty="0">
                <a:effectLst>
                  <a:outerShdw blurRad="38100" dist="38100" dir="2700000" algn="tl">
                    <a:srgbClr val="000000"/>
                  </a:outerShdw>
                </a:effectLst>
                <a:latin typeface="Arial" charset="0"/>
              </a:rPr>
              <a:t>e</a:t>
            </a:r>
            <a:r>
              <a:rPr lang="en-US" sz="2000" dirty="0">
                <a:effectLst/>
                <a:latin typeface="Arial" charset="0"/>
              </a:rPr>
              <a:t>e-</a:t>
            </a:r>
            <a:r>
              <a:rPr lang="en-US" sz="2000" dirty="0" err="1">
                <a:effectLst/>
                <a:latin typeface="Arial" charset="0"/>
              </a:rPr>
              <a:t>mo</a:t>
            </a:r>
            <a:r>
              <a:rPr lang="en-US" sz="2000" dirty="0">
                <a:effectLst/>
                <a:latin typeface="Arial" charset="0"/>
              </a:rPr>
              <a:t> layouts are operated with a single track mainline in a point to loop, loop to loop, or point to point.</a:t>
            </a:r>
            <a:br>
              <a:rPr lang="en-US" sz="2000" dirty="0">
                <a:effectLst/>
                <a:latin typeface="Arial" charset="0"/>
              </a:rPr>
            </a:br>
            <a:endParaRPr lang="en-US" sz="2000" dirty="0">
              <a:effectLst/>
              <a:latin typeface="Arial" charset="0"/>
            </a:endParaRP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 calcmode="lin" valueType="num">
                                      <p:cBhvr>
                                        <p:cTn id="7" dur="1000" fill="hold"/>
                                        <p:tgtEl>
                                          <p:spTgt spid="7171">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7171">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16" fill="hold" nodeType="clickEffect">
                                  <p:stCondLst>
                                    <p:cond delay="0"/>
                                  </p:stCondLst>
                                  <p:childTnLst>
                                    <p:set>
                                      <p:cBhvr>
                                        <p:cTn id="12" dur="1" fill="hold">
                                          <p:stCondLst>
                                            <p:cond delay="0"/>
                                          </p:stCondLst>
                                        </p:cTn>
                                        <p:tgtEl>
                                          <p:spTgt spid="7202">
                                            <p:txEl>
                                              <p:pRg st="0" end="0"/>
                                            </p:txEl>
                                          </p:spTgt>
                                        </p:tgtEl>
                                        <p:attrNameLst>
                                          <p:attrName>style.visibility</p:attrName>
                                        </p:attrNameLst>
                                      </p:cBhvr>
                                      <p:to>
                                        <p:strVal val="visible"/>
                                      </p:to>
                                    </p:set>
                                    <p:anim calcmode="lin" valueType="num">
                                      <p:cBhvr>
                                        <p:cTn id="13" dur="1000" fill="hold"/>
                                        <p:tgtEl>
                                          <p:spTgt spid="7202">
                                            <p:txEl>
                                              <p:pRg st="0" end="0"/>
                                            </p:txEl>
                                          </p:spTgt>
                                        </p:tgtEl>
                                        <p:attrNameLst>
                                          <p:attrName>ppt_w</p:attrName>
                                        </p:attrNameLst>
                                      </p:cBhvr>
                                      <p:tavLst>
                                        <p:tav tm="0">
                                          <p:val>
                                            <p:fltVal val="0"/>
                                          </p:val>
                                        </p:tav>
                                        <p:tav tm="100000">
                                          <p:val>
                                            <p:strVal val="#ppt_w"/>
                                          </p:val>
                                        </p:tav>
                                      </p:tavLst>
                                    </p:anim>
                                    <p:anim calcmode="lin" valueType="num">
                                      <p:cBhvr>
                                        <p:cTn id="14" dur="1000" fill="hold"/>
                                        <p:tgtEl>
                                          <p:spTgt spid="7202">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53" presetClass="entr" presetSubtype="0" fill="hold" grpId="0" nodeType="clickEffect">
                                  <p:stCondLst>
                                    <p:cond delay="0"/>
                                  </p:stCondLst>
                                  <p:childTnLst>
                                    <p:set>
                                      <p:cBhvr>
                                        <p:cTn id="18" dur="1" fill="hold">
                                          <p:stCondLst>
                                            <p:cond delay="0"/>
                                          </p:stCondLst>
                                        </p:cTn>
                                        <p:tgtEl>
                                          <p:spTgt spid="7204"/>
                                        </p:tgtEl>
                                        <p:attrNameLst>
                                          <p:attrName>style.visibility</p:attrName>
                                        </p:attrNameLst>
                                      </p:cBhvr>
                                      <p:to>
                                        <p:strVal val="visible"/>
                                      </p:to>
                                    </p:set>
                                    <p:anim calcmode="lin" valueType="num">
                                      <p:cBhvr>
                                        <p:cTn id="19" dur="1000" fill="hold"/>
                                        <p:tgtEl>
                                          <p:spTgt spid="7204"/>
                                        </p:tgtEl>
                                        <p:attrNameLst>
                                          <p:attrName>ppt_w</p:attrName>
                                        </p:attrNameLst>
                                      </p:cBhvr>
                                      <p:tavLst>
                                        <p:tav tm="0">
                                          <p:val>
                                            <p:fltVal val="0"/>
                                          </p:val>
                                        </p:tav>
                                        <p:tav tm="100000">
                                          <p:val>
                                            <p:strVal val="#ppt_w"/>
                                          </p:val>
                                        </p:tav>
                                      </p:tavLst>
                                    </p:anim>
                                    <p:anim calcmode="lin" valueType="num">
                                      <p:cBhvr>
                                        <p:cTn id="20" dur="1000" fill="hold"/>
                                        <p:tgtEl>
                                          <p:spTgt spid="7204"/>
                                        </p:tgtEl>
                                        <p:attrNameLst>
                                          <p:attrName>ppt_h</p:attrName>
                                        </p:attrNameLst>
                                      </p:cBhvr>
                                      <p:tavLst>
                                        <p:tav tm="0">
                                          <p:val>
                                            <p:fltVal val="0"/>
                                          </p:val>
                                        </p:tav>
                                        <p:tav tm="100000">
                                          <p:val>
                                            <p:strVal val="#ppt_h"/>
                                          </p:val>
                                        </p:tav>
                                      </p:tavLst>
                                    </p:anim>
                                    <p:animEffect transition="in" filter="fade">
                                      <p:cBhvr>
                                        <p:cTn id="21" dur="1000"/>
                                        <p:tgtEl>
                                          <p:spTgt spid="72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P spid="720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rrowheads="1"/>
          </p:cNvSpPr>
          <p:nvPr>
            <p:ph type="title"/>
          </p:nvPr>
        </p:nvSpPr>
        <p:spPr/>
        <p:txBody>
          <a:bodyPr/>
          <a:lstStyle/>
          <a:p>
            <a:pPr eaLnBrk="1" hangingPunct="1">
              <a:defRPr/>
            </a:pPr>
            <a:r>
              <a:rPr lang="en-US" smtClean="0">
                <a:latin typeface="Arial" charset="0"/>
              </a:rPr>
              <a:t>Operation</a:t>
            </a:r>
          </a:p>
        </p:txBody>
      </p:sp>
      <p:pic>
        <p:nvPicPr>
          <p:cNvPr id="22531" name="Picture 6" descr="ChrisP'spho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3800" y="1752600"/>
            <a:ext cx="5073650" cy="380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6" name="Rectangle 10"/>
          <p:cNvSpPr>
            <a:spLocks noGrp="1" noChangeArrowheads="1"/>
          </p:cNvSpPr>
          <p:nvPr>
            <p:ph type="body" idx="1"/>
          </p:nvPr>
        </p:nvSpPr>
        <p:spPr>
          <a:xfrm>
            <a:off x="0" y="2209800"/>
            <a:ext cx="3733800" cy="3505200"/>
          </a:xfrm>
        </p:spPr>
        <p:txBody>
          <a:bodyPr/>
          <a:lstStyle/>
          <a:p>
            <a:pPr eaLnBrk="1" hangingPunct="1">
              <a:buSzTx/>
              <a:buFont typeface="Wingdings" pitchFamily="2" charset="2"/>
              <a:buChar char="§"/>
              <a:defRPr/>
            </a:pPr>
            <a:r>
              <a:rPr lang="en-US" sz="2400" smtClean="0">
                <a:latin typeface="Arial" charset="0"/>
              </a:rPr>
              <a:t>Free-mo allows for realistic operation on modules. </a:t>
            </a:r>
          </a:p>
          <a:p>
            <a:pPr eaLnBrk="1" hangingPunct="1">
              <a:buSzTx/>
              <a:buFont typeface="Wingdings" pitchFamily="2" charset="2"/>
              <a:buChar char="§"/>
              <a:defRPr/>
            </a:pPr>
            <a:r>
              <a:rPr lang="en-US" sz="2400" smtClean="0">
                <a:latin typeface="Arial" charset="0"/>
              </a:rPr>
              <a:t>Conventional modules typically set up for a “Continuous Running” Scenario that is not very fun to operate..</a:t>
            </a: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4586">
                                            <p:txEl>
                                              <p:pRg st="0" end="0"/>
                                            </p:txEl>
                                          </p:spTgt>
                                        </p:tgtEl>
                                        <p:attrNameLst>
                                          <p:attrName>style.visibility</p:attrName>
                                        </p:attrNameLst>
                                      </p:cBhvr>
                                      <p:to>
                                        <p:strVal val="visible"/>
                                      </p:to>
                                    </p:set>
                                    <p:anim calcmode="lin" valueType="num">
                                      <p:cBhvr>
                                        <p:cTn id="7" dur="1000" fill="hold"/>
                                        <p:tgtEl>
                                          <p:spTgt spid="2458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4586">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6"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rrowheads="1"/>
          </p:cNvSpPr>
          <p:nvPr>
            <p:ph type="title"/>
          </p:nvPr>
        </p:nvSpPr>
        <p:spPr/>
        <p:txBody>
          <a:bodyPr/>
          <a:lstStyle/>
          <a:p>
            <a:pPr eaLnBrk="1" hangingPunct="1">
              <a:defRPr/>
            </a:pPr>
            <a:r>
              <a:rPr lang="en-US" smtClean="0">
                <a:latin typeface="Arial" charset="0"/>
              </a:rPr>
              <a:t>Operation</a:t>
            </a:r>
          </a:p>
        </p:txBody>
      </p:sp>
      <p:pic>
        <p:nvPicPr>
          <p:cNvPr id="23555" name="Picture 4" descr="SP Power at Mojave-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7600" y="1752600"/>
            <a:ext cx="5200650" cy="3900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7" name="Rectangle 7"/>
          <p:cNvSpPr>
            <a:spLocks noGrp="1" noChangeArrowheads="1"/>
          </p:cNvSpPr>
          <p:nvPr>
            <p:ph type="body" idx="1"/>
          </p:nvPr>
        </p:nvSpPr>
        <p:spPr>
          <a:xfrm>
            <a:off x="0" y="1676400"/>
            <a:ext cx="3657600" cy="1295400"/>
          </a:xfrm>
        </p:spPr>
        <p:txBody>
          <a:bodyPr/>
          <a:lstStyle/>
          <a:p>
            <a:pPr eaLnBrk="1" hangingPunct="1">
              <a:lnSpc>
                <a:spcPct val="80000"/>
              </a:lnSpc>
              <a:buSzTx/>
              <a:buFont typeface="Wingdings" pitchFamily="2" charset="2"/>
              <a:buChar char="§"/>
              <a:defRPr/>
            </a:pPr>
            <a:r>
              <a:rPr lang="en-US" sz="2400" smtClean="0">
                <a:latin typeface="Arial" charset="0"/>
              </a:rPr>
              <a:t>DCC and Free-mo, a good mix</a:t>
            </a:r>
            <a:r>
              <a:rPr lang="en-US" smtClean="0">
                <a:latin typeface="Arial" charset="0"/>
              </a:rPr>
              <a:t>.</a:t>
            </a:r>
          </a:p>
        </p:txBody>
      </p:sp>
      <p:sp>
        <p:nvSpPr>
          <p:cNvPr id="25608" name="Rectangle 8"/>
          <p:cNvSpPr>
            <a:spLocks noChangeArrowheads="1"/>
          </p:cNvSpPr>
          <p:nvPr/>
        </p:nvSpPr>
        <p:spPr bwMode="auto">
          <a:xfrm>
            <a:off x="0" y="3276600"/>
            <a:ext cx="36576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eaLnBrk="1" hangingPunct="1">
              <a:lnSpc>
                <a:spcPct val="80000"/>
              </a:lnSpc>
              <a:spcBef>
                <a:spcPct val="20000"/>
              </a:spcBef>
              <a:buClr>
                <a:schemeClr val="hlink"/>
              </a:buClr>
              <a:buFont typeface="Wingdings" pitchFamily="2" charset="2"/>
              <a:buChar char="§"/>
              <a:defRPr/>
            </a:pPr>
            <a:r>
              <a:rPr lang="en-US">
                <a:effectLst>
                  <a:outerShdw blurRad="38100" dist="38100" dir="2700000" algn="tl">
                    <a:srgbClr val="000000"/>
                  </a:outerShdw>
                </a:effectLst>
                <a:latin typeface="Arial" charset="0"/>
              </a:rPr>
              <a:t>Powered turnouts are more robust under heavy operating sessions and more resilient to moving than the hand throw type.</a:t>
            </a: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5607">
                                            <p:txEl>
                                              <p:pRg st="0" end="0"/>
                                            </p:txEl>
                                          </p:spTgt>
                                        </p:tgtEl>
                                        <p:attrNameLst>
                                          <p:attrName>style.visibility</p:attrName>
                                        </p:attrNameLst>
                                      </p:cBhvr>
                                      <p:to>
                                        <p:strVal val="visible"/>
                                      </p:to>
                                    </p:set>
                                    <p:anim calcmode="lin" valueType="num">
                                      <p:cBhvr>
                                        <p:cTn id="7" dur="1000" fill="hold"/>
                                        <p:tgtEl>
                                          <p:spTgt spid="25607">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560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25608">
                                            <p:txEl>
                                              <p:pRg st="0" end="0"/>
                                            </p:txEl>
                                          </p:spTgt>
                                        </p:tgtEl>
                                        <p:attrNameLst>
                                          <p:attrName>style.visibility</p:attrName>
                                        </p:attrNameLst>
                                      </p:cBhvr>
                                      <p:to>
                                        <p:strVal val="visible"/>
                                      </p:to>
                                    </p:set>
                                    <p:anim calcmode="lin" valueType="num">
                                      <p:cBhvr>
                                        <p:cTn id="13" dur="1000" fill="hold"/>
                                        <p:tgtEl>
                                          <p:spTgt spid="25608">
                                            <p:txEl>
                                              <p:pRg st="0" end="0"/>
                                            </p:txEl>
                                          </p:spTgt>
                                        </p:tgtEl>
                                        <p:attrNameLst>
                                          <p:attrName>ppt_w</p:attrName>
                                        </p:attrNameLst>
                                      </p:cBhvr>
                                      <p:tavLst>
                                        <p:tav tm="0">
                                          <p:val>
                                            <p:fltVal val="0"/>
                                          </p:val>
                                        </p:tav>
                                        <p:tav tm="100000">
                                          <p:val>
                                            <p:strVal val="#ppt_w"/>
                                          </p:val>
                                        </p:tav>
                                      </p:tavLst>
                                    </p:anim>
                                    <p:anim calcmode="lin" valueType="num">
                                      <p:cBhvr>
                                        <p:cTn id="14" dur="1000" fill="hold"/>
                                        <p:tgtEl>
                                          <p:spTgt spid="25608">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7" grpId="0" build="p"/>
      <p:bldP spid="25608"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rrowheads="1"/>
          </p:cNvSpPr>
          <p:nvPr>
            <p:ph type="title"/>
          </p:nvPr>
        </p:nvSpPr>
        <p:spPr/>
        <p:txBody>
          <a:bodyPr/>
          <a:lstStyle/>
          <a:p>
            <a:pPr eaLnBrk="1" hangingPunct="1">
              <a:defRPr/>
            </a:pPr>
            <a:r>
              <a:rPr lang="en-US" smtClean="0">
                <a:latin typeface="Arial" charset="0"/>
              </a:rPr>
              <a:t>Operation</a:t>
            </a:r>
          </a:p>
        </p:txBody>
      </p:sp>
      <p:pic>
        <p:nvPicPr>
          <p:cNvPr id="24579" name="Picture 4" descr="SF Power at Faus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3800" y="1752600"/>
            <a:ext cx="5219700" cy="391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2" name="Rectangle 8"/>
          <p:cNvSpPr>
            <a:spLocks noGrp="1" noChangeArrowheads="1"/>
          </p:cNvSpPr>
          <p:nvPr>
            <p:ph type="body" idx="1"/>
          </p:nvPr>
        </p:nvSpPr>
        <p:spPr>
          <a:xfrm>
            <a:off x="0" y="1828800"/>
            <a:ext cx="3733800" cy="1447800"/>
          </a:xfrm>
        </p:spPr>
        <p:txBody>
          <a:bodyPr/>
          <a:lstStyle/>
          <a:p>
            <a:pPr eaLnBrk="1" hangingPunct="1">
              <a:lnSpc>
                <a:spcPct val="80000"/>
              </a:lnSpc>
              <a:buSzTx/>
              <a:buFont typeface="Wingdings" pitchFamily="2" charset="2"/>
              <a:buChar char="§"/>
              <a:defRPr/>
            </a:pPr>
            <a:r>
              <a:rPr lang="en-US" sz="2400" smtClean="0">
                <a:latin typeface="Arial" charset="0"/>
              </a:rPr>
              <a:t>A dispatcher handles meets via FRS handheld radio.</a:t>
            </a:r>
          </a:p>
        </p:txBody>
      </p:sp>
      <p:sp>
        <p:nvSpPr>
          <p:cNvPr id="26633" name="Rectangle 9"/>
          <p:cNvSpPr>
            <a:spLocks noChangeArrowheads="1"/>
          </p:cNvSpPr>
          <p:nvPr/>
        </p:nvSpPr>
        <p:spPr bwMode="auto">
          <a:xfrm>
            <a:off x="0" y="3810000"/>
            <a:ext cx="35052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eaLnBrk="1" hangingPunct="1">
              <a:lnSpc>
                <a:spcPct val="80000"/>
              </a:lnSpc>
              <a:spcBef>
                <a:spcPct val="20000"/>
              </a:spcBef>
              <a:buClr>
                <a:schemeClr val="hlink"/>
              </a:buClr>
              <a:buFont typeface="Wingdings" pitchFamily="2" charset="2"/>
              <a:buChar char="§"/>
              <a:defRPr/>
            </a:pPr>
            <a:r>
              <a:rPr lang="en-US">
                <a:effectLst>
                  <a:outerShdw blurRad="38100" dist="38100" dir="2700000" algn="tl">
                    <a:srgbClr val="000000"/>
                  </a:outerShdw>
                </a:effectLst>
                <a:latin typeface="Arial" charset="0"/>
              </a:rPr>
              <a:t>Signals….we got them too!</a:t>
            </a: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6632">
                                            <p:txEl>
                                              <p:pRg st="0" end="0"/>
                                            </p:txEl>
                                          </p:spTgt>
                                        </p:tgtEl>
                                        <p:attrNameLst>
                                          <p:attrName>style.visibility</p:attrName>
                                        </p:attrNameLst>
                                      </p:cBhvr>
                                      <p:to>
                                        <p:strVal val="visible"/>
                                      </p:to>
                                    </p:set>
                                    <p:anim calcmode="lin" valueType="num">
                                      <p:cBhvr>
                                        <p:cTn id="7" dur="1000" fill="hold"/>
                                        <p:tgtEl>
                                          <p:spTgt spid="26632">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6632">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26633">
                                            <p:txEl>
                                              <p:pRg st="0" end="0"/>
                                            </p:txEl>
                                          </p:spTgt>
                                        </p:tgtEl>
                                        <p:attrNameLst>
                                          <p:attrName>style.visibility</p:attrName>
                                        </p:attrNameLst>
                                      </p:cBhvr>
                                      <p:to>
                                        <p:strVal val="visible"/>
                                      </p:to>
                                    </p:set>
                                    <p:anim calcmode="lin" valueType="num">
                                      <p:cBhvr>
                                        <p:cTn id="13" dur="1000" fill="hold"/>
                                        <p:tgtEl>
                                          <p:spTgt spid="26633">
                                            <p:txEl>
                                              <p:pRg st="0" end="0"/>
                                            </p:txEl>
                                          </p:spTgt>
                                        </p:tgtEl>
                                        <p:attrNameLst>
                                          <p:attrName>ppt_w</p:attrName>
                                        </p:attrNameLst>
                                      </p:cBhvr>
                                      <p:tavLst>
                                        <p:tav tm="0">
                                          <p:val>
                                            <p:fltVal val="0"/>
                                          </p:val>
                                        </p:tav>
                                        <p:tav tm="100000">
                                          <p:val>
                                            <p:strVal val="#ppt_w"/>
                                          </p:val>
                                        </p:tav>
                                      </p:tavLst>
                                    </p:anim>
                                    <p:anim calcmode="lin" valueType="num">
                                      <p:cBhvr>
                                        <p:cTn id="14" dur="1000" fill="hold"/>
                                        <p:tgtEl>
                                          <p:spTgt spid="26633">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2" grpId="0" build="p"/>
      <p:bldP spid="26633" grpId="0" build="p"/>
    </p:bld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8370" name="Rectangle 2"/>
          <p:cNvSpPr>
            <a:spLocks noGrp="1" noRot="1" noChangeArrowheads="1"/>
          </p:cNvSpPr>
          <p:nvPr>
            <p:ph type="title"/>
          </p:nvPr>
        </p:nvSpPr>
        <p:spPr/>
        <p:txBody>
          <a:bodyPr/>
          <a:lstStyle/>
          <a:p>
            <a:pPr eaLnBrk="1" hangingPunct="1">
              <a:defRPr/>
            </a:pPr>
            <a:r>
              <a:rPr lang="en-US" smtClean="0">
                <a:latin typeface="Arial" charset="0"/>
              </a:rPr>
              <a:t>Research</a:t>
            </a:r>
          </a:p>
        </p:txBody>
      </p:sp>
      <p:sp>
        <p:nvSpPr>
          <p:cNvPr id="58372" name="Rectangle 4"/>
          <p:cNvSpPr>
            <a:spLocks noGrp="1" noChangeArrowheads="1"/>
          </p:cNvSpPr>
          <p:nvPr>
            <p:ph type="body" sz="half" idx="1"/>
          </p:nvPr>
        </p:nvSpPr>
        <p:spPr>
          <a:xfrm>
            <a:off x="609600" y="4038600"/>
            <a:ext cx="2590800" cy="2209800"/>
          </a:xfrm>
        </p:spPr>
        <p:txBody>
          <a:bodyPr/>
          <a:lstStyle/>
          <a:p>
            <a:pPr eaLnBrk="1" hangingPunct="1">
              <a:defRPr/>
            </a:pPr>
            <a:r>
              <a:rPr lang="en-US" sz="2800" smtClean="0">
                <a:latin typeface="Arial" charset="0"/>
              </a:rPr>
              <a:t>Internet</a:t>
            </a:r>
          </a:p>
          <a:p>
            <a:pPr eaLnBrk="1" hangingPunct="1">
              <a:defRPr/>
            </a:pPr>
            <a:r>
              <a:rPr lang="en-US" sz="2800" smtClean="0">
                <a:latin typeface="Arial" charset="0"/>
              </a:rPr>
              <a:t>Books</a:t>
            </a:r>
          </a:p>
          <a:p>
            <a:pPr eaLnBrk="1" hangingPunct="1">
              <a:defRPr/>
            </a:pPr>
            <a:r>
              <a:rPr lang="en-US" sz="2800" smtClean="0">
                <a:latin typeface="Arial" charset="0"/>
              </a:rPr>
              <a:t>Rail Fanning</a:t>
            </a:r>
          </a:p>
          <a:p>
            <a:pPr eaLnBrk="1" hangingPunct="1">
              <a:defRPr/>
            </a:pPr>
            <a:r>
              <a:rPr lang="en-US" sz="2800" smtClean="0">
                <a:latin typeface="Arial" charset="0"/>
              </a:rPr>
              <a:t>Maps</a:t>
            </a:r>
          </a:p>
          <a:p>
            <a:pPr eaLnBrk="1" hangingPunct="1">
              <a:defRPr/>
            </a:pPr>
            <a:endParaRPr lang="en-US" sz="2800" smtClean="0">
              <a:latin typeface="Arial" charset="0"/>
            </a:endParaRPr>
          </a:p>
        </p:txBody>
      </p:sp>
      <p:grpSp>
        <p:nvGrpSpPr>
          <p:cNvPr id="58402" name="Group 34"/>
          <p:cNvGrpSpPr>
            <a:grpSpLocks/>
          </p:cNvGrpSpPr>
          <p:nvPr/>
        </p:nvGrpSpPr>
        <p:grpSpPr bwMode="auto">
          <a:xfrm>
            <a:off x="3505200" y="1295400"/>
            <a:ext cx="4953000" cy="2544763"/>
            <a:chOff x="2016" y="768"/>
            <a:chExt cx="3120" cy="1603"/>
          </a:xfrm>
        </p:grpSpPr>
        <p:pic>
          <p:nvPicPr>
            <p:cNvPr id="25610" name="Picture 8" descr="00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92" y="768"/>
              <a:ext cx="1344" cy="11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5611" name="Picture 12" descr="00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16" y="864"/>
              <a:ext cx="1440" cy="10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5612" name="Picture 17" descr="00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80" y="1344"/>
              <a:ext cx="1408" cy="1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8403" name="Group 35"/>
          <p:cNvGrpSpPr>
            <a:grpSpLocks/>
          </p:cNvGrpSpPr>
          <p:nvPr/>
        </p:nvGrpSpPr>
        <p:grpSpPr bwMode="auto">
          <a:xfrm>
            <a:off x="5562600" y="4419600"/>
            <a:ext cx="3144838" cy="2092325"/>
            <a:chOff x="3504" y="2784"/>
            <a:chExt cx="1981" cy="1318"/>
          </a:xfrm>
        </p:grpSpPr>
        <p:pic>
          <p:nvPicPr>
            <p:cNvPr id="25608" name="Picture 16" descr="00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76" y="3120"/>
              <a:ext cx="1309" cy="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9" name="Picture 20" descr="00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04" y="2784"/>
              <a:ext cx="1304" cy="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58391" name="Picture 23" descr="DSC0064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62000" y="1143000"/>
            <a:ext cx="1639888" cy="218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93" name="Picture 25" descr="87066280202544"/>
          <p:cNvPicPr>
            <a:picLocks noChangeAspect="1" noChangeArrowheads="1"/>
          </p:cNvPicPr>
          <p:nvPr>
            <p:ph sz="quarter" idx="2"/>
          </p:nvPr>
        </p:nvPicPr>
        <p:blipFill>
          <a:blip r:embed="rId9">
            <a:extLst>
              <a:ext uri="{28A0092B-C50C-407E-A947-70E740481C1C}">
                <a14:useLocalDpi xmlns:a14="http://schemas.microsoft.com/office/drawing/2010/main" val="0"/>
              </a:ext>
            </a:extLst>
          </a:blip>
          <a:srcRect/>
          <a:stretch>
            <a:fillRect/>
          </a:stretch>
        </p:blipFill>
        <p:spPr>
          <a:xfrm>
            <a:off x="3200400" y="4114800"/>
            <a:ext cx="1682750" cy="21859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8372">
                                            <p:txEl>
                                              <p:pRg st="0" end="0"/>
                                            </p:txEl>
                                          </p:spTgt>
                                        </p:tgtEl>
                                        <p:attrNameLst>
                                          <p:attrName>style.visibility</p:attrName>
                                        </p:attrNameLst>
                                      </p:cBhvr>
                                      <p:to>
                                        <p:strVal val="visible"/>
                                      </p:to>
                                    </p:set>
                                    <p:anim calcmode="lin" valueType="num">
                                      <p:cBhvr additive="base">
                                        <p:cTn id="7" dur="500" fill="hold"/>
                                        <p:tgtEl>
                                          <p:spTgt spid="5837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8372">
                                            <p:txEl>
                                              <p:pRg st="0" end="0"/>
                                            </p:txEl>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2" fill="hold" nodeType="afterEffect">
                                  <p:stCondLst>
                                    <p:cond delay="0"/>
                                  </p:stCondLst>
                                  <p:childTnLst>
                                    <p:set>
                                      <p:cBhvr>
                                        <p:cTn id="11" dur="1" fill="hold">
                                          <p:stCondLst>
                                            <p:cond delay="0"/>
                                          </p:stCondLst>
                                        </p:cTn>
                                        <p:tgtEl>
                                          <p:spTgt spid="58402"/>
                                        </p:tgtEl>
                                        <p:attrNameLst>
                                          <p:attrName>style.visibility</p:attrName>
                                        </p:attrNameLst>
                                      </p:cBhvr>
                                      <p:to>
                                        <p:strVal val="visible"/>
                                      </p:to>
                                    </p:set>
                                    <p:anim calcmode="lin" valueType="num">
                                      <p:cBhvr additive="base">
                                        <p:cTn id="12" dur="500" fill="hold"/>
                                        <p:tgtEl>
                                          <p:spTgt spid="58402"/>
                                        </p:tgtEl>
                                        <p:attrNameLst>
                                          <p:attrName>ppt_x</p:attrName>
                                        </p:attrNameLst>
                                      </p:cBhvr>
                                      <p:tavLst>
                                        <p:tav tm="0">
                                          <p:val>
                                            <p:strVal val="1+#ppt_w/2"/>
                                          </p:val>
                                        </p:tav>
                                        <p:tav tm="100000">
                                          <p:val>
                                            <p:strVal val="#ppt_x"/>
                                          </p:val>
                                        </p:tav>
                                      </p:tavLst>
                                    </p:anim>
                                    <p:anim calcmode="lin" valueType="num">
                                      <p:cBhvr additive="base">
                                        <p:cTn id="13" dur="500" fill="hold"/>
                                        <p:tgtEl>
                                          <p:spTgt spid="58402"/>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58372">
                                            <p:txEl>
                                              <p:pRg st="1" end="1"/>
                                            </p:txEl>
                                          </p:spTgt>
                                        </p:tgtEl>
                                        <p:attrNameLst>
                                          <p:attrName>style.visibility</p:attrName>
                                        </p:attrNameLst>
                                      </p:cBhvr>
                                      <p:to>
                                        <p:strVal val="visible"/>
                                      </p:to>
                                    </p:set>
                                    <p:anim calcmode="lin" valueType="num">
                                      <p:cBhvr additive="base">
                                        <p:cTn id="18" dur="500" fill="hold"/>
                                        <p:tgtEl>
                                          <p:spTgt spid="58372">
                                            <p:txEl>
                                              <p:pRg st="1" end="1"/>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58372">
                                            <p:txEl>
                                              <p:pRg st="1" end="1"/>
                                            </p:txEl>
                                          </p:spTgt>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500"/>
                            </p:stCondLst>
                            <p:childTnLst>
                              <p:par>
                                <p:cTn id="21" presetID="2" presetClass="entr" presetSubtype="4" fill="hold" nodeType="afterEffect">
                                  <p:stCondLst>
                                    <p:cond delay="0"/>
                                  </p:stCondLst>
                                  <p:childTnLst>
                                    <p:set>
                                      <p:cBhvr>
                                        <p:cTn id="22" dur="1" fill="hold">
                                          <p:stCondLst>
                                            <p:cond delay="0"/>
                                          </p:stCondLst>
                                        </p:cTn>
                                        <p:tgtEl>
                                          <p:spTgt spid="58393"/>
                                        </p:tgtEl>
                                        <p:attrNameLst>
                                          <p:attrName>style.visibility</p:attrName>
                                        </p:attrNameLst>
                                      </p:cBhvr>
                                      <p:to>
                                        <p:strVal val="visible"/>
                                      </p:to>
                                    </p:set>
                                    <p:anim calcmode="lin" valueType="num">
                                      <p:cBhvr additive="base">
                                        <p:cTn id="23" dur="500" fill="hold"/>
                                        <p:tgtEl>
                                          <p:spTgt spid="58393"/>
                                        </p:tgtEl>
                                        <p:attrNameLst>
                                          <p:attrName>ppt_x</p:attrName>
                                        </p:attrNameLst>
                                      </p:cBhvr>
                                      <p:tavLst>
                                        <p:tav tm="0">
                                          <p:val>
                                            <p:strVal val="#ppt_x"/>
                                          </p:val>
                                        </p:tav>
                                        <p:tav tm="100000">
                                          <p:val>
                                            <p:strVal val="#ppt_x"/>
                                          </p:val>
                                        </p:tav>
                                      </p:tavLst>
                                    </p:anim>
                                    <p:anim calcmode="lin" valueType="num">
                                      <p:cBhvr additive="base">
                                        <p:cTn id="24" dur="500" fill="hold"/>
                                        <p:tgtEl>
                                          <p:spTgt spid="58393"/>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58372">
                                            <p:txEl>
                                              <p:pRg st="2" end="2"/>
                                            </p:txEl>
                                          </p:spTgt>
                                        </p:tgtEl>
                                        <p:attrNameLst>
                                          <p:attrName>style.visibility</p:attrName>
                                        </p:attrNameLst>
                                      </p:cBhvr>
                                      <p:to>
                                        <p:strVal val="visible"/>
                                      </p:to>
                                    </p:set>
                                    <p:anim calcmode="lin" valueType="num">
                                      <p:cBhvr additive="base">
                                        <p:cTn id="29" dur="500" fill="hold"/>
                                        <p:tgtEl>
                                          <p:spTgt spid="58372">
                                            <p:txEl>
                                              <p:pRg st="2" end="2"/>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58372">
                                            <p:txEl>
                                              <p:pRg st="2" end="2"/>
                                            </p:txEl>
                                          </p:spTgt>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500"/>
                            </p:stCondLst>
                            <p:childTnLst>
                              <p:par>
                                <p:cTn id="32" presetID="2" presetClass="entr" presetSubtype="8" fill="hold" nodeType="afterEffect">
                                  <p:stCondLst>
                                    <p:cond delay="0"/>
                                  </p:stCondLst>
                                  <p:childTnLst>
                                    <p:set>
                                      <p:cBhvr>
                                        <p:cTn id="33" dur="1" fill="hold">
                                          <p:stCondLst>
                                            <p:cond delay="0"/>
                                          </p:stCondLst>
                                        </p:cTn>
                                        <p:tgtEl>
                                          <p:spTgt spid="58391"/>
                                        </p:tgtEl>
                                        <p:attrNameLst>
                                          <p:attrName>style.visibility</p:attrName>
                                        </p:attrNameLst>
                                      </p:cBhvr>
                                      <p:to>
                                        <p:strVal val="visible"/>
                                      </p:to>
                                    </p:set>
                                    <p:anim calcmode="lin" valueType="num">
                                      <p:cBhvr additive="base">
                                        <p:cTn id="34" dur="500" fill="hold"/>
                                        <p:tgtEl>
                                          <p:spTgt spid="58391"/>
                                        </p:tgtEl>
                                        <p:attrNameLst>
                                          <p:attrName>ppt_x</p:attrName>
                                        </p:attrNameLst>
                                      </p:cBhvr>
                                      <p:tavLst>
                                        <p:tav tm="0">
                                          <p:val>
                                            <p:strVal val="0-#ppt_w/2"/>
                                          </p:val>
                                        </p:tav>
                                        <p:tav tm="100000">
                                          <p:val>
                                            <p:strVal val="#ppt_x"/>
                                          </p:val>
                                        </p:tav>
                                      </p:tavLst>
                                    </p:anim>
                                    <p:anim calcmode="lin" valueType="num">
                                      <p:cBhvr additive="base">
                                        <p:cTn id="35" dur="500" fill="hold"/>
                                        <p:tgtEl>
                                          <p:spTgt spid="58391"/>
                                        </p:tgtEl>
                                        <p:attrNameLst>
                                          <p:attrName>ppt_y</p:attrName>
                                        </p:attrNameLst>
                                      </p:cBhvr>
                                      <p:tavLst>
                                        <p:tav tm="0">
                                          <p:val>
                                            <p:strVal val="#ppt_y"/>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2" presetClass="entr" presetSubtype="8" fill="hold" grpId="0" nodeType="clickEffect">
                                  <p:stCondLst>
                                    <p:cond delay="0"/>
                                  </p:stCondLst>
                                  <p:childTnLst>
                                    <p:set>
                                      <p:cBhvr>
                                        <p:cTn id="39" dur="1" fill="hold">
                                          <p:stCondLst>
                                            <p:cond delay="0"/>
                                          </p:stCondLst>
                                        </p:cTn>
                                        <p:tgtEl>
                                          <p:spTgt spid="58372">
                                            <p:txEl>
                                              <p:pRg st="3" end="3"/>
                                            </p:txEl>
                                          </p:spTgt>
                                        </p:tgtEl>
                                        <p:attrNameLst>
                                          <p:attrName>style.visibility</p:attrName>
                                        </p:attrNameLst>
                                      </p:cBhvr>
                                      <p:to>
                                        <p:strVal val="visible"/>
                                      </p:to>
                                    </p:set>
                                    <p:anim calcmode="lin" valueType="num">
                                      <p:cBhvr additive="base">
                                        <p:cTn id="40" dur="500" fill="hold"/>
                                        <p:tgtEl>
                                          <p:spTgt spid="58372">
                                            <p:txEl>
                                              <p:pRg st="3" end="3"/>
                                            </p:txEl>
                                          </p:spTgt>
                                        </p:tgtEl>
                                        <p:attrNameLst>
                                          <p:attrName>ppt_x</p:attrName>
                                        </p:attrNameLst>
                                      </p:cBhvr>
                                      <p:tavLst>
                                        <p:tav tm="0">
                                          <p:val>
                                            <p:strVal val="0-#ppt_w/2"/>
                                          </p:val>
                                        </p:tav>
                                        <p:tav tm="100000">
                                          <p:val>
                                            <p:strVal val="#ppt_x"/>
                                          </p:val>
                                        </p:tav>
                                      </p:tavLst>
                                    </p:anim>
                                    <p:anim calcmode="lin" valueType="num">
                                      <p:cBhvr additive="base">
                                        <p:cTn id="41" dur="500" fill="hold"/>
                                        <p:tgtEl>
                                          <p:spTgt spid="58372">
                                            <p:txEl>
                                              <p:pRg st="3" end="3"/>
                                            </p:txEl>
                                          </p:spTgt>
                                        </p:tgtEl>
                                        <p:attrNameLst>
                                          <p:attrName>ppt_y</p:attrName>
                                        </p:attrNameLst>
                                      </p:cBhvr>
                                      <p:tavLst>
                                        <p:tav tm="0">
                                          <p:val>
                                            <p:strVal val="#ppt_y"/>
                                          </p:val>
                                        </p:tav>
                                        <p:tav tm="100000">
                                          <p:val>
                                            <p:strVal val="#ppt_y"/>
                                          </p:val>
                                        </p:tav>
                                      </p:tavLst>
                                    </p:anim>
                                  </p:childTnLst>
                                </p:cTn>
                              </p:par>
                            </p:childTnLst>
                          </p:cTn>
                        </p:par>
                        <p:par>
                          <p:cTn id="42" fill="hold" nodeType="afterGroup">
                            <p:stCondLst>
                              <p:cond delay="500"/>
                            </p:stCondLst>
                            <p:childTnLst>
                              <p:par>
                                <p:cTn id="43" presetID="2" presetClass="entr" presetSubtype="2" fill="hold" nodeType="afterEffect">
                                  <p:stCondLst>
                                    <p:cond delay="0"/>
                                  </p:stCondLst>
                                  <p:childTnLst>
                                    <p:set>
                                      <p:cBhvr>
                                        <p:cTn id="44" dur="1" fill="hold">
                                          <p:stCondLst>
                                            <p:cond delay="0"/>
                                          </p:stCondLst>
                                        </p:cTn>
                                        <p:tgtEl>
                                          <p:spTgt spid="58403"/>
                                        </p:tgtEl>
                                        <p:attrNameLst>
                                          <p:attrName>style.visibility</p:attrName>
                                        </p:attrNameLst>
                                      </p:cBhvr>
                                      <p:to>
                                        <p:strVal val="visible"/>
                                      </p:to>
                                    </p:set>
                                    <p:anim calcmode="lin" valueType="num">
                                      <p:cBhvr additive="base">
                                        <p:cTn id="45" dur="500" fill="hold"/>
                                        <p:tgtEl>
                                          <p:spTgt spid="58403"/>
                                        </p:tgtEl>
                                        <p:attrNameLst>
                                          <p:attrName>ppt_x</p:attrName>
                                        </p:attrNameLst>
                                      </p:cBhvr>
                                      <p:tavLst>
                                        <p:tav tm="0">
                                          <p:val>
                                            <p:strVal val="1+#ppt_w/2"/>
                                          </p:val>
                                        </p:tav>
                                        <p:tav tm="100000">
                                          <p:val>
                                            <p:strVal val="#ppt_x"/>
                                          </p:val>
                                        </p:tav>
                                      </p:tavLst>
                                    </p:anim>
                                    <p:anim calcmode="lin" valueType="num">
                                      <p:cBhvr additive="base">
                                        <p:cTn id="46" dur="500" fill="hold"/>
                                        <p:tgtEl>
                                          <p:spTgt spid="5840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2"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rrowheads="1"/>
          </p:cNvSpPr>
          <p:nvPr>
            <p:ph type="title"/>
          </p:nvPr>
        </p:nvSpPr>
        <p:spPr/>
        <p:txBody>
          <a:bodyPr/>
          <a:lstStyle/>
          <a:p>
            <a:pPr eaLnBrk="1" hangingPunct="1">
              <a:defRPr/>
            </a:pPr>
            <a:r>
              <a:rPr lang="en-US" smtClean="0">
                <a:latin typeface="Arial" charset="0"/>
              </a:rPr>
              <a:t>Watsonville Junction</a:t>
            </a:r>
          </a:p>
        </p:txBody>
      </p:sp>
      <p:sp>
        <p:nvSpPr>
          <p:cNvPr id="122883" name="Rectangle 3"/>
          <p:cNvSpPr>
            <a:spLocks noGrp="1" noChangeArrowheads="1"/>
          </p:cNvSpPr>
          <p:nvPr>
            <p:ph type="body" sz="half" idx="1"/>
          </p:nvPr>
        </p:nvSpPr>
        <p:spPr>
          <a:xfrm>
            <a:off x="3810000" y="1066800"/>
            <a:ext cx="4648200" cy="457200"/>
          </a:xfrm>
        </p:spPr>
        <p:txBody>
          <a:bodyPr/>
          <a:lstStyle/>
          <a:p>
            <a:pPr eaLnBrk="1" hangingPunct="1">
              <a:buFont typeface="Wingdings" pitchFamily="2" charset="2"/>
              <a:buNone/>
              <a:defRPr/>
            </a:pPr>
            <a:r>
              <a:rPr lang="en-US" sz="2400" smtClean="0">
                <a:latin typeface="Arial" charset="0"/>
              </a:rPr>
              <a:t>Constructed By Tim Runels</a:t>
            </a:r>
          </a:p>
        </p:txBody>
      </p:sp>
      <p:pic>
        <p:nvPicPr>
          <p:cNvPr id="26628" name="Picture 7" descr="Watsonville West Telephone Poles"/>
          <p:cNvPicPr>
            <a:picLocks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1447800" y="1600200"/>
            <a:ext cx="6477000" cy="48450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slow">
    <p:wheel spokes="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rrowheads="1"/>
          </p:cNvSpPr>
          <p:nvPr>
            <p:ph type="title"/>
          </p:nvPr>
        </p:nvSpPr>
        <p:spPr/>
        <p:txBody>
          <a:bodyPr/>
          <a:lstStyle/>
          <a:p>
            <a:pPr eaLnBrk="1" hangingPunct="1">
              <a:defRPr/>
            </a:pPr>
            <a:r>
              <a:rPr lang="en-US" smtClean="0">
                <a:latin typeface="Arial" charset="0"/>
              </a:rPr>
              <a:t>Setting Up</a:t>
            </a:r>
          </a:p>
        </p:txBody>
      </p:sp>
      <p:pic>
        <p:nvPicPr>
          <p:cNvPr id="27651" name="Picture 4" descr="Free-mo Plan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1295400"/>
            <a:ext cx="4086225" cy="528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Text Box 5"/>
          <p:cNvSpPr txBox="1">
            <a:spLocks noChangeArrowheads="1"/>
          </p:cNvSpPr>
          <p:nvPr/>
        </p:nvSpPr>
        <p:spPr bwMode="auto">
          <a:xfrm>
            <a:off x="381000" y="1905000"/>
            <a:ext cx="4191000"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Clr>
                <a:schemeClr val="hlink"/>
              </a:buClr>
              <a:buFont typeface="Wingdings" pitchFamily="2" charset="2"/>
              <a:buChar char="§"/>
              <a:defRPr/>
            </a:pPr>
            <a:r>
              <a:rPr lang="en-US">
                <a:effectLst>
                  <a:outerShdw blurRad="38100" dist="38100" dir="2700000" algn="tl">
                    <a:srgbClr val="000000"/>
                  </a:outerShdw>
                </a:effectLst>
                <a:latin typeface="Arial" charset="0"/>
              </a:rPr>
              <a:t>  All dimensions and modules for an event must be provided to a coordinator, no surprises.</a:t>
            </a:r>
          </a:p>
        </p:txBody>
      </p:sp>
      <p:sp>
        <p:nvSpPr>
          <p:cNvPr id="27654" name="Text Box 6"/>
          <p:cNvSpPr txBox="1">
            <a:spLocks noChangeArrowheads="1"/>
          </p:cNvSpPr>
          <p:nvPr/>
        </p:nvSpPr>
        <p:spPr bwMode="auto">
          <a:xfrm>
            <a:off x="381000" y="4038600"/>
            <a:ext cx="3886200" cy="191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Clr>
                <a:schemeClr val="hlink"/>
              </a:buClr>
              <a:buFont typeface="Wingdings" pitchFamily="2" charset="2"/>
              <a:buChar char="§"/>
              <a:defRPr/>
            </a:pPr>
            <a:r>
              <a:rPr lang="en-US">
                <a:effectLst>
                  <a:outerShdw blurRad="38100" dist="38100" dir="2700000" algn="tl">
                    <a:srgbClr val="000000"/>
                  </a:outerShdw>
                </a:effectLst>
                <a:latin typeface="Arial" charset="0"/>
              </a:rPr>
              <a:t>  This is an example of a setup that was drawn before an event. You must know limitations to fit in the space available.</a:t>
            </a: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7653"/>
                                        </p:tgtEl>
                                        <p:attrNameLst>
                                          <p:attrName>style.visibility</p:attrName>
                                        </p:attrNameLst>
                                      </p:cBhvr>
                                      <p:to>
                                        <p:strVal val="visible"/>
                                      </p:to>
                                    </p:set>
                                    <p:anim calcmode="lin" valueType="num">
                                      <p:cBhvr>
                                        <p:cTn id="7" dur="1000" fill="hold"/>
                                        <p:tgtEl>
                                          <p:spTgt spid="27653"/>
                                        </p:tgtEl>
                                        <p:attrNameLst>
                                          <p:attrName>ppt_w</p:attrName>
                                        </p:attrNameLst>
                                      </p:cBhvr>
                                      <p:tavLst>
                                        <p:tav tm="0">
                                          <p:val>
                                            <p:fltVal val="0"/>
                                          </p:val>
                                        </p:tav>
                                        <p:tav tm="100000">
                                          <p:val>
                                            <p:strVal val="#ppt_w"/>
                                          </p:val>
                                        </p:tav>
                                      </p:tavLst>
                                    </p:anim>
                                    <p:anim calcmode="lin" valueType="num">
                                      <p:cBhvr>
                                        <p:cTn id="8" dur="1000" fill="hold"/>
                                        <p:tgtEl>
                                          <p:spTgt spid="27653"/>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27654"/>
                                        </p:tgtEl>
                                        <p:attrNameLst>
                                          <p:attrName>style.visibility</p:attrName>
                                        </p:attrNameLst>
                                      </p:cBhvr>
                                      <p:to>
                                        <p:strVal val="visible"/>
                                      </p:to>
                                    </p:set>
                                    <p:anim calcmode="lin" valueType="num">
                                      <p:cBhvr>
                                        <p:cTn id="13" dur="1000" fill="hold"/>
                                        <p:tgtEl>
                                          <p:spTgt spid="27654"/>
                                        </p:tgtEl>
                                        <p:attrNameLst>
                                          <p:attrName>ppt_w</p:attrName>
                                        </p:attrNameLst>
                                      </p:cBhvr>
                                      <p:tavLst>
                                        <p:tav tm="0">
                                          <p:val>
                                            <p:fltVal val="0"/>
                                          </p:val>
                                        </p:tav>
                                        <p:tav tm="100000">
                                          <p:val>
                                            <p:strVal val="#ppt_w"/>
                                          </p:val>
                                        </p:tav>
                                      </p:tavLst>
                                    </p:anim>
                                    <p:anim calcmode="lin" valueType="num">
                                      <p:cBhvr>
                                        <p:cTn id="14" dur="1000" fill="hold"/>
                                        <p:tgtEl>
                                          <p:spTgt spid="2765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3" grpId="0"/>
      <p:bldP spid="2765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rrowheads="1"/>
          </p:cNvSpPr>
          <p:nvPr>
            <p:ph type="title"/>
          </p:nvPr>
        </p:nvSpPr>
        <p:spPr/>
        <p:txBody>
          <a:bodyPr/>
          <a:lstStyle/>
          <a:p>
            <a:pPr eaLnBrk="1" hangingPunct="1">
              <a:defRPr/>
            </a:pPr>
            <a:r>
              <a:rPr lang="en-US" b="0" smtClean="0">
                <a:latin typeface="Arial" charset="0"/>
              </a:rPr>
              <a:t>Setting Up</a:t>
            </a:r>
          </a:p>
        </p:txBody>
      </p:sp>
      <p:pic>
        <p:nvPicPr>
          <p:cNvPr id="28675" name="Picture 4" descr="14555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0" y="2286000"/>
            <a:ext cx="4918075" cy="329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9" name="Rectangle 7"/>
          <p:cNvSpPr>
            <a:spLocks noGrp="1" noChangeArrowheads="1"/>
          </p:cNvSpPr>
          <p:nvPr>
            <p:ph type="body" idx="1"/>
          </p:nvPr>
        </p:nvSpPr>
        <p:spPr>
          <a:xfrm>
            <a:off x="0" y="2133600"/>
            <a:ext cx="3810000" cy="1295400"/>
          </a:xfrm>
        </p:spPr>
        <p:txBody>
          <a:bodyPr/>
          <a:lstStyle/>
          <a:p>
            <a:pPr eaLnBrk="1" hangingPunct="1">
              <a:buSzTx/>
              <a:buFont typeface="Wingdings" pitchFamily="2" charset="2"/>
              <a:buChar char="§"/>
              <a:defRPr/>
            </a:pPr>
            <a:r>
              <a:rPr lang="en-US" sz="2400" smtClean="0">
                <a:latin typeface="Arial" charset="0"/>
              </a:rPr>
              <a:t>Divide and conquer, so many modules, so little time.</a:t>
            </a:r>
          </a:p>
        </p:txBody>
      </p:sp>
      <p:sp>
        <p:nvSpPr>
          <p:cNvPr id="28681" name="Rectangle 9"/>
          <p:cNvSpPr>
            <a:spLocks noChangeArrowheads="1"/>
          </p:cNvSpPr>
          <p:nvPr/>
        </p:nvSpPr>
        <p:spPr bwMode="auto">
          <a:xfrm>
            <a:off x="0" y="3810000"/>
            <a:ext cx="3886200" cy="251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eaLnBrk="1" hangingPunct="1">
              <a:spcBef>
                <a:spcPct val="20000"/>
              </a:spcBef>
              <a:buClr>
                <a:schemeClr val="hlink"/>
              </a:buClr>
              <a:buFont typeface="Wingdings" pitchFamily="2" charset="2"/>
              <a:buChar char="§"/>
              <a:defRPr/>
            </a:pPr>
            <a:r>
              <a:rPr lang="en-US">
                <a:effectLst>
                  <a:outerShdw blurRad="38100" dist="38100" dir="2700000" algn="tl">
                    <a:srgbClr val="000000"/>
                  </a:outerShdw>
                </a:effectLst>
                <a:latin typeface="Arial" charset="0"/>
              </a:rPr>
              <a:t>This is Chris Palomarez’ pickup truck stuffed with 22 modules. Pre-planning is essential, as you can see.</a:t>
            </a: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8679">
                                            <p:txEl>
                                              <p:pRg st="0" end="0"/>
                                            </p:txEl>
                                          </p:spTgt>
                                        </p:tgtEl>
                                        <p:attrNameLst>
                                          <p:attrName>style.visibility</p:attrName>
                                        </p:attrNameLst>
                                      </p:cBhvr>
                                      <p:to>
                                        <p:strVal val="visible"/>
                                      </p:to>
                                    </p:set>
                                    <p:anim calcmode="lin" valueType="num">
                                      <p:cBhvr>
                                        <p:cTn id="7" dur="1000" fill="hold"/>
                                        <p:tgtEl>
                                          <p:spTgt spid="28679">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8679">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28681">
                                            <p:txEl>
                                              <p:pRg st="0" end="0"/>
                                            </p:txEl>
                                          </p:spTgt>
                                        </p:tgtEl>
                                        <p:attrNameLst>
                                          <p:attrName>style.visibility</p:attrName>
                                        </p:attrNameLst>
                                      </p:cBhvr>
                                      <p:to>
                                        <p:strVal val="visible"/>
                                      </p:to>
                                    </p:set>
                                    <p:anim calcmode="lin" valueType="num">
                                      <p:cBhvr>
                                        <p:cTn id="13" dur="1000" fill="hold"/>
                                        <p:tgtEl>
                                          <p:spTgt spid="28681">
                                            <p:txEl>
                                              <p:pRg st="0" end="0"/>
                                            </p:txEl>
                                          </p:spTgt>
                                        </p:tgtEl>
                                        <p:attrNameLst>
                                          <p:attrName>ppt_w</p:attrName>
                                        </p:attrNameLst>
                                      </p:cBhvr>
                                      <p:tavLst>
                                        <p:tav tm="0">
                                          <p:val>
                                            <p:fltVal val="0"/>
                                          </p:val>
                                        </p:tav>
                                        <p:tav tm="100000">
                                          <p:val>
                                            <p:strVal val="#ppt_w"/>
                                          </p:val>
                                        </p:tav>
                                      </p:tavLst>
                                    </p:anim>
                                    <p:anim calcmode="lin" valueType="num">
                                      <p:cBhvr>
                                        <p:cTn id="14" dur="1000" fill="hold"/>
                                        <p:tgtEl>
                                          <p:spTgt spid="28681">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9" grpId="0" build="p"/>
      <p:bldP spid="28681"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rrowheads="1"/>
          </p:cNvSpPr>
          <p:nvPr>
            <p:ph type="title" sz="quarter"/>
          </p:nvPr>
        </p:nvSpPr>
        <p:spPr/>
        <p:txBody>
          <a:bodyPr/>
          <a:lstStyle/>
          <a:p>
            <a:pPr eaLnBrk="1" hangingPunct="1">
              <a:defRPr/>
            </a:pPr>
            <a:r>
              <a:rPr lang="en-US" smtClean="0">
                <a:latin typeface="Arial" charset="0"/>
              </a:rPr>
              <a:t>Setting Up</a:t>
            </a:r>
          </a:p>
        </p:txBody>
      </p:sp>
      <p:pic>
        <p:nvPicPr>
          <p:cNvPr id="36872" name="Picture 8" descr="DSC00305lr"/>
          <p:cNvPicPr>
            <a:picLocks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1020763" y="1722438"/>
            <a:ext cx="2914650" cy="2184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6873" name="Picture 9" descr="DSC00306lr"/>
          <p:cNvPicPr>
            <a:picLocks noChangeAspect="1" noChangeArrowheads="1"/>
          </p:cNvPicPr>
          <p:nvPr>
            <p:ph sz="quarter" idx="2"/>
          </p:nvPr>
        </p:nvPicPr>
        <p:blipFill>
          <a:blip r:embed="rId4">
            <a:extLst>
              <a:ext uri="{28A0092B-C50C-407E-A947-70E740481C1C}">
                <a14:useLocalDpi xmlns:a14="http://schemas.microsoft.com/office/drawing/2010/main" val="0"/>
              </a:ext>
            </a:extLst>
          </a:blip>
          <a:srcRect/>
          <a:stretch>
            <a:fillRect/>
          </a:stretch>
        </p:blipFill>
        <p:spPr>
          <a:xfrm>
            <a:off x="5211763" y="1722438"/>
            <a:ext cx="2914650" cy="2184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6874" name="Picture 10" descr="DSC00310lr"/>
          <p:cNvPicPr>
            <a:picLocks noChangeAspect="1" noChangeArrowheads="1"/>
          </p:cNvPicPr>
          <p:nvPr>
            <p:ph sz="quarter" idx="3"/>
          </p:nvPr>
        </p:nvPicPr>
        <p:blipFill>
          <a:blip r:embed="rId5">
            <a:extLst>
              <a:ext uri="{28A0092B-C50C-407E-A947-70E740481C1C}">
                <a14:useLocalDpi xmlns:a14="http://schemas.microsoft.com/office/drawing/2010/main" val="0"/>
              </a:ext>
            </a:extLst>
          </a:blip>
          <a:srcRect/>
          <a:stretch>
            <a:fillRect/>
          </a:stretch>
        </p:blipFill>
        <p:spPr>
          <a:xfrm>
            <a:off x="1017588" y="4062413"/>
            <a:ext cx="2917825" cy="21859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6875" name="Picture 11" descr="DSC00312lr"/>
          <p:cNvPicPr>
            <a:picLocks noChangeAspect="1" noChangeArrowheads="1"/>
          </p:cNvPicPr>
          <p:nvPr>
            <p:ph sz="quarter" idx="4"/>
          </p:nvPr>
        </p:nvPicPr>
        <p:blipFill>
          <a:blip r:embed="rId6">
            <a:extLst>
              <a:ext uri="{28A0092B-C50C-407E-A947-70E740481C1C}">
                <a14:useLocalDpi xmlns:a14="http://schemas.microsoft.com/office/drawing/2010/main" val="0"/>
              </a:ext>
            </a:extLst>
          </a:blip>
          <a:srcRect/>
          <a:stretch>
            <a:fillRect/>
          </a:stretch>
        </p:blipFill>
        <p:spPr>
          <a:xfrm>
            <a:off x="5208588" y="4062413"/>
            <a:ext cx="2917825" cy="21859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9703" name="Text Box 12"/>
          <p:cNvSpPr txBox="1">
            <a:spLocks noChangeArrowheads="1"/>
          </p:cNvSpPr>
          <p:nvPr/>
        </p:nvSpPr>
        <p:spPr bwMode="auto">
          <a:xfrm>
            <a:off x="2743200" y="1219200"/>
            <a:ext cx="38417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lgn="ctr"/>
            <a:r>
              <a:rPr lang="en-US" sz="1800">
                <a:effectLst/>
              </a:rPr>
              <a:t>Jesus Peña’s North Bay Module Set</a:t>
            </a: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6872"/>
                                        </p:tgtEl>
                                        <p:attrNameLst>
                                          <p:attrName>style.visibility</p:attrName>
                                        </p:attrNameLst>
                                      </p:cBhvr>
                                      <p:to>
                                        <p:strVal val="visible"/>
                                      </p:to>
                                    </p:set>
                                    <p:animEffect transition="in" filter="fade">
                                      <p:cBhvr>
                                        <p:cTn id="7" dur="2000"/>
                                        <p:tgtEl>
                                          <p:spTgt spid="36872"/>
                                        </p:tgtEl>
                                      </p:cBhvr>
                                    </p:animEffect>
                                  </p:childTnLst>
                                </p:cTn>
                              </p:par>
                            </p:childTnLst>
                          </p:cTn>
                        </p:par>
                        <p:par>
                          <p:cTn id="8" fill="hold" nodeType="afterGroup">
                            <p:stCondLst>
                              <p:cond delay="2000"/>
                            </p:stCondLst>
                            <p:childTnLst>
                              <p:par>
                                <p:cTn id="9" presetID="10" presetClass="entr" presetSubtype="0" fill="hold" nodeType="afterEffect">
                                  <p:stCondLst>
                                    <p:cond delay="0"/>
                                  </p:stCondLst>
                                  <p:childTnLst>
                                    <p:set>
                                      <p:cBhvr>
                                        <p:cTn id="10" dur="1" fill="hold">
                                          <p:stCondLst>
                                            <p:cond delay="0"/>
                                          </p:stCondLst>
                                        </p:cTn>
                                        <p:tgtEl>
                                          <p:spTgt spid="36873"/>
                                        </p:tgtEl>
                                        <p:attrNameLst>
                                          <p:attrName>style.visibility</p:attrName>
                                        </p:attrNameLst>
                                      </p:cBhvr>
                                      <p:to>
                                        <p:strVal val="visible"/>
                                      </p:to>
                                    </p:set>
                                    <p:animEffect transition="in" filter="fade">
                                      <p:cBhvr>
                                        <p:cTn id="11" dur="2000"/>
                                        <p:tgtEl>
                                          <p:spTgt spid="36873"/>
                                        </p:tgtEl>
                                      </p:cBhvr>
                                    </p:animEffect>
                                  </p:childTnLst>
                                </p:cTn>
                              </p:par>
                            </p:childTnLst>
                          </p:cTn>
                        </p:par>
                        <p:par>
                          <p:cTn id="12" fill="hold" nodeType="afterGroup">
                            <p:stCondLst>
                              <p:cond delay="4000"/>
                            </p:stCondLst>
                            <p:childTnLst>
                              <p:par>
                                <p:cTn id="13" presetID="10" presetClass="entr" presetSubtype="0" fill="hold" nodeType="afterEffect">
                                  <p:stCondLst>
                                    <p:cond delay="0"/>
                                  </p:stCondLst>
                                  <p:childTnLst>
                                    <p:set>
                                      <p:cBhvr>
                                        <p:cTn id="14" dur="1" fill="hold">
                                          <p:stCondLst>
                                            <p:cond delay="0"/>
                                          </p:stCondLst>
                                        </p:cTn>
                                        <p:tgtEl>
                                          <p:spTgt spid="36874"/>
                                        </p:tgtEl>
                                        <p:attrNameLst>
                                          <p:attrName>style.visibility</p:attrName>
                                        </p:attrNameLst>
                                      </p:cBhvr>
                                      <p:to>
                                        <p:strVal val="visible"/>
                                      </p:to>
                                    </p:set>
                                    <p:animEffect transition="in" filter="fade">
                                      <p:cBhvr>
                                        <p:cTn id="15" dur="2000"/>
                                        <p:tgtEl>
                                          <p:spTgt spid="36874"/>
                                        </p:tgtEl>
                                      </p:cBhvr>
                                    </p:animEffect>
                                  </p:childTnLst>
                                </p:cTn>
                              </p:par>
                            </p:childTnLst>
                          </p:cTn>
                        </p:par>
                        <p:par>
                          <p:cTn id="16" fill="hold" nodeType="afterGroup">
                            <p:stCondLst>
                              <p:cond delay="6000"/>
                            </p:stCondLst>
                            <p:childTnLst>
                              <p:par>
                                <p:cTn id="17" presetID="10" presetClass="entr" presetSubtype="0" fill="hold" nodeType="afterEffect">
                                  <p:stCondLst>
                                    <p:cond delay="0"/>
                                  </p:stCondLst>
                                  <p:childTnLst>
                                    <p:set>
                                      <p:cBhvr>
                                        <p:cTn id="18" dur="1" fill="hold">
                                          <p:stCondLst>
                                            <p:cond delay="0"/>
                                          </p:stCondLst>
                                        </p:cTn>
                                        <p:tgtEl>
                                          <p:spTgt spid="36875"/>
                                        </p:tgtEl>
                                        <p:attrNameLst>
                                          <p:attrName>style.visibility</p:attrName>
                                        </p:attrNameLst>
                                      </p:cBhvr>
                                      <p:to>
                                        <p:strVal val="visible"/>
                                      </p:to>
                                    </p:set>
                                    <p:animEffect transition="in" filter="fade">
                                      <p:cBhvr>
                                        <p:cTn id="19" dur="2000"/>
                                        <p:tgtEl>
                                          <p:spTgt spid="368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Rectangle 4"/>
          <p:cNvSpPr>
            <a:spLocks noGrp="1" noRot="1" noChangeArrowheads="1"/>
          </p:cNvSpPr>
          <p:nvPr>
            <p:ph type="title"/>
          </p:nvPr>
        </p:nvSpPr>
        <p:spPr/>
        <p:txBody>
          <a:bodyPr/>
          <a:lstStyle/>
          <a:p>
            <a:pPr eaLnBrk="1" hangingPunct="1">
              <a:defRPr/>
            </a:pPr>
            <a:r>
              <a:rPr lang="en-US" smtClean="0">
                <a:latin typeface="Arial" charset="0"/>
              </a:rPr>
              <a:t>Setting Up</a:t>
            </a:r>
          </a:p>
        </p:txBody>
      </p:sp>
      <p:pic>
        <p:nvPicPr>
          <p:cNvPr id="49159" name="Picture 7" descr="26cb"/>
          <p:cNvPicPr>
            <a:picLocks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966788" y="1600200"/>
            <a:ext cx="3017837"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9160" name="Picture 8" descr="86eb"/>
          <p:cNvPicPr>
            <a:picLocks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4648200" y="2516188"/>
            <a:ext cx="4038600" cy="26908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49159"/>
                                        </p:tgtEl>
                                        <p:attrNameLst>
                                          <p:attrName>style.visibility</p:attrName>
                                        </p:attrNameLst>
                                      </p:cBhvr>
                                      <p:to>
                                        <p:strVal val="visible"/>
                                      </p:to>
                                    </p:set>
                                    <p:animEffect transition="in" filter="fade">
                                      <p:cBhvr>
                                        <p:cTn id="7" dur="2000"/>
                                        <p:tgtEl>
                                          <p:spTgt spid="49159"/>
                                        </p:tgtEl>
                                      </p:cBhvr>
                                    </p:animEffect>
                                  </p:childTnLst>
                                </p:cTn>
                              </p:par>
                              <p:par>
                                <p:cTn id="8" presetID="10" presetClass="entr" presetSubtype="0" fill="hold" nodeType="withEffect">
                                  <p:stCondLst>
                                    <p:cond delay="0"/>
                                  </p:stCondLst>
                                  <p:childTnLst>
                                    <p:set>
                                      <p:cBhvr>
                                        <p:cTn id="9" dur="1" fill="hold">
                                          <p:stCondLst>
                                            <p:cond delay="0"/>
                                          </p:stCondLst>
                                        </p:cTn>
                                        <p:tgtEl>
                                          <p:spTgt spid="49160"/>
                                        </p:tgtEl>
                                        <p:attrNameLst>
                                          <p:attrName>style.visibility</p:attrName>
                                        </p:attrNameLst>
                                      </p:cBhvr>
                                      <p:to>
                                        <p:strVal val="visible"/>
                                      </p:to>
                                    </p:set>
                                    <p:animEffect transition="in" filter="fade">
                                      <p:cBhvr>
                                        <p:cTn id="10" dur="2000"/>
                                        <p:tgtEl>
                                          <p:spTgt spid="49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rrowheads="1"/>
          </p:cNvSpPr>
          <p:nvPr>
            <p:ph type="title"/>
          </p:nvPr>
        </p:nvSpPr>
        <p:spPr/>
        <p:txBody>
          <a:bodyPr/>
          <a:lstStyle/>
          <a:p>
            <a:pPr eaLnBrk="1" hangingPunct="1">
              <a:defRPr/>
            </a:pPr>
            <a:r>
              <a:rPr lang="en-US" smtClean="0">
                <a:latin typeface="Arial" charset="0"/>
              </a:rPr>
              <a:t>Setting Up</a:t>
            </a:r>
          </a:p>
        </p:txBody>
      </p:sp>
      <p:pic>
        <p:nvPicPr>
          <p:cNvPr id="31747" name="Picture 4" descr="Ryan Martins pho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3400" y="2057400"/>
            <a:ext cx="4570413" cy="3427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4" name="Rectangle 8"/>
          <p:cNvSpPr>
            <a:spLocks noGrp="1" noChangeArrowheads="1"/>
          </p:cNvSpPr>
          <p:nvPr>
            <p:ph type="body" idx="1"/>
          </p:nvPr>
        </p:nvSpPr>
        <p:spPr>
          <a:xfrm>
            <a:off x="0" y="2057400"/>
            <a:ext cx="4343400" cy="1447800"/>
          </a:xfrm>
        </p:spPr>
        <p:txBody>
          <a:bodyPr/>
          <a:lstStyle/>
          <a:p>
            <a:pPr>
              <a:spcBef>
                <a:spcPct val="50000"/>
              </a:spcBef>
              <a:buSzTx/>
              <a:buFont typeface="Wingdings" pitchFamily="2" charset="2"/>
              <a:buChar char="§"/>
              <a:defRPr/>
            </a:pPr>
            <a:r>
              <a:rPr lang="en-US" sz="2400" dirty="0" smtClean="0">
                <a:latin typeface="Arial" charset="0"/>
              </a:rPr>
              <a:t>Set up modules first, arrange correctly, level, clamp together, install fitter rails,  and repeat..</a:t>
            </a:r>
          </a:p>
        </p:txBody>
      </p:sp>
      <p:sp>
        <p:nvSpPr>
          <p:cNvPr id="29705" name="Rectangle 9"/>
          <p:cNvSpPr>
            <a:spLocks noChangeArrowheads="1"/>
          </p:cNvSpPr>
          <p:nvPr/>
        </p:nvSpPr>
        <p:spPr bwMode="auto">
          <a:xfrm>
            <a:off x="0" y="3733800"/>
            <a:ext cx="43434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eaLnBrk="1" hangingPunct="1">
              <a:spcBef>
                <a:spcPct val="20000"/>
              </a:spcBef>
              <a:buClr>
                <a:schemeClr val="hlink"/>
              </a:buClr>
              <a:buFont typeface="Wingdings" pitchFamily="2" charset="2"/>
              <a:buChar char="§"/>
              <a:defRPr/>
            </a:pPr>
            <a:r>
              <a:rPr lang="en-US">
                <a:effectLst>
                  <a:outerShdw blurRad="38100" dist="38100" dir="2700000" algn="tl">
                    <a:srgbClr val="000000"/>
                  </a:outerShdw>
                </a:effectLst>
                <a:latin typeface="Arial" charset="0"/>
              </a:rPr>
              <a:t>Divide layout into booster blocks for DCC control.</a:t>
            </a:r>
          </a:p>
        </p:txBody>
      </p:sp>
      <p:sp>
        <p:nvSpPr>
          <p:cNvPr id="29706" name="Rectangle 10"/>
          <p:cNvSpPr>
            <a:spLocks noChangeArrowheads="1"/>
          </p:cNvSpPr>
          <p:nvPr/>
        </p:nvSpPr>
        <p:spPr bwMode="auto">
          <a:xfrm>
            <a:off x="0" y="4724400"/>
            <a:ext cx="43434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eaLnBrk="1" hangingPunct="1">
              <a:spcBef>
                <a:spcPct val="20000"/>
              </a:spcBef>
              <a:buClr>
                <a:schemeClr val="hlink"/>
              </a:buClr>
              <a:buFont typeface="Wingdings" pitchFamily="2" charset="2"/>
              <a:buChar char="§"/>
              <a:defRPr/>
            </a:pPr>
            <a:r>
              <a:rPr lang="en-US">
                <a:effectLst>
                  <a:outerShdw blurRad="38100" dist="38100" dir="2700000" algn="tl">
                    <a:srgbClr val="000000"/>
                  </a:outerShdw>
                </a:effectLst>
                <a:latin typeface="Arial" charset="0"/>
              </a:rPr>
              <a:t>Scenery items.</a:t>
            </a:r>
          </a:p>
        </p:txBody>
      </p:sp>
      <p:sp>
        <p:nvSpPr>
          <p:cNvPr id="29707" name="Rectangle 11"/>
          <p:cNvSpPr>
            <a:spLocks noChangeArrowheads="1"/>
          </p:cNvSpPr>
          <p:nvPr/>
        </p:nvSpPr>
        <p:spPr bwMode="auto">
          <a:xfrm>
            <a:off x="0" y="5334000"/>
            <a:ext cx="43434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eaLnBrk="1" hangingPunct="1">
              <a:spcBef>
                <a:spcPct val="20000"/>
              </a:spcBef>
              <a:buClr>
                <a:schemeClr val="hlink"/>
              </a:buClr>
              <a:buFont typeface="Wingdings" pitchFamily="2" charset="2"/>
              <a:buChar char="§"/>
              <a:defRPr/>
            </a:pPr>
            <a:r>
              <a:rPr lang="en-US">
                <a:effectLst>
                  <a:outerShdw blurRad="38100" dist="38100" dir="2700000" algn="tl">
                    <a:srgbClr val="000000"/>
                  </a:outerShdw>
                </a:effectLst>
                <a:latin typeface="Arial" charset="0"/>
              </a:rPr>
              <a:t>Engines and Rolling stock are last.</a:t>
            </a: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9704">
                                            <p:txEl>
                                              <p:pRg st="0" end="0"/>
                                            </p:txEl>
                                          </p:spTgt>
                                        </p:tgtEl>
                                        <p:attrNameLst>
                                          <p:attrName>style.visibility</p:attrName>
                                        </p:attrNameLst>
                                      </p:cBhvr>
                                      <p:to>
                                        <p:strVal val="visible"/>
                                      </p:to>
                                    </p:set>
                                    <p:anim calcmode="lin" valueType="num">
                                      <p:cBhvr>
                                        <p:cTn id="7" dur="1000" fill="hold"/>
                                        <p:tgtEl>
                                          <p:spTgt spid="2970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9704">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29705">
                                            <p:txEl>
                                              <p:pRg st="0" end="0"/>
                                            </p:txEl>
                                          </p:spTgt>
                                        </p:tgtEl>
                                        <p:attrNameLst>
                                          <p:attrName>style.visibility</p:attrName>
                                        </p:attrNameLst>
                                      </p:cBhvr>
                                      <p:to>
                                        <p:strVal val="visible"/>
                                      </p:to>
                                    </p:set>
                                    <p:anim calcmode="lin" valueType="num">
                                      <p:cBhvr>
                                        <p:cTn id="13" dur="1000" fill="hold"/>
                                        <p:tgtEl>
                                          <p:spTgt spid="29705">
                                            <p:txEl>
                                              <p:pRg st="0" end="0"/>
                                            </p:txEl>
                                          </p:spTgt>
                                        </p:tgtEl>
                                        <p:attrNameLst>
                                          <p:attrName>ppt_w</p:attrName>
                                        </p:attrNameLst>
                                      </p:cBhvr>
                                      <p:tavLst>
                                        <p:tav tm="0">
                                          <p:val>
                                            <p:fltVal val="0"/>
                                          </p:val>
                                        </p:tav>
                                        <p:tav tm="100000">
                                          <p:val>
                                            <p:strVal val="#ppt_w"/>
                                          </p:val>
                                        </p:tav>
                                      </p:tavLst>
                                    </p:anim>
                                    <p:anim calcmode="lin" valueType="num">
                                      <p:cBhvr>
                                        <p:cTn id="14" dur="1000" fill="hold"/>
                                        <p:tgtEl>
                                          <p:spTgt spid="2970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29706">
                                            <p:txEl>
                                              <p:pRg st="0" end="0"/>
                                            </p:txEl>
                                          </p:spTgt>
                                        </p:tgtEl>
                                        <p:attrNameLst>
                                          <p:attrName>style.visibility</p:attrName>
                                        </p:attrNameLst>
                                      </p:cBhvr>
                                      <p:to>
                                        <p:strVal val="visible"/>
                                      </p:to>
                                    </p:set>
                                    <p:anim calcmode="lin" valueType="num">
                                      <p:cBhvr>
                                        <p:cTn id="19" dur="1000" fill="hold"/>
                                        <p:tgtEl>
                                          <p:spTgt spid="29706">
                                            <p:txEl>
                                              <p:pRg st="0" end="0"/>
                                            </p:txEl>
                                          </p:spTgt>
                                        </p:tgtEl>
                                        <p:attrNameLst>
                                          <p:attrName>ppt_w</p:attrName>
                                        </p:attrNameLst>
                                      </p:cBhvr>
                                      <p:tavLst>
                                        <p:tav tm="0">
                                          <p:val>
                                            <p:fltVal val="0"/>
                                          </p:val>
                                        </p:tav>
                                        <p:tav tm="100000">
                                          <p:val>
                                            <p:strVal val="#ppt_w"/>
                                          </p:val>
                                        </p:tav>
                                      </p:tavLst>
                                    </p:anim>
                                    <p:anim calcmode="lin" valueType="num">
                                      <p:cBhvr>
                                        <p:cTn id="20" dur="1000" fill="hold"/>
                                        <p:tgtEl>
                                          <p:spTgt spid="2970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29707">
                                            <p:txEl>
                                              <p:pRg st="0" end="0"/>
                                            </p:txEl>
                                          </p:spTgt>
                                        </p:tgtEl>
                                        <p:attrNameLst>
                                          <p:attrName>style.visibility</p:attrName>
                                        </p:attrNameLst>
                                      </p:cBhvr>
                                      <p:to>
                                        <p:strVal val="visible"/>
                                      </p:to>
                                    </p:set>
                                    <p:anim calcmode="lin" valueType="num">
                                      <p:cBhvr>
                                        <p:cTn id="25" dur="1000" fill="hold"/>
                                        <p:tgtEl>
                                          <p:spTgt spid="29707">
                                            <p:txEl>
                                              <p:pRg st="0" end="0"/>
                                            </p:txEl>
                                          </p:spTgt>
                                        </p:tgtEl>
                                        <p:attrNameLst>
                                          <p:attrName>ppt_w</p:attrName>
                                        </p:attrNameLst>
                                      </p:cBhvr>
                                      <p:tavLst>
                                        <p:tav tm="0">
                                          <p:val>
                                            <p:fltVal val="0"/>
                                          </p:val>
                                        </p:tav>
                                        <p:tav tm="100000">
                                          <p:val>
                                            <p:strVal val="#ppt_w"/>
                                          </p:val>
                                        </p:tav>
                                      </p:tavLst>
                                    </p:anim>
                                    <p:anim calcmode="lin" valueType="num">
                                      <p:cBhvr>
                                        <p:cTn id="26" dur="1000" fill="hold"/>
                                        <p:tgtEl>
                                          <p:spTgt spid="2970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4" grpId="0" build="p"/>
      <p:bldP spid="29705" grpId="0" build="p"/>
      <p:bldP spid="29706" grpId="0" build="p"/>
      <p:bldP spid="29707"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rrowheads="1"/>
          </p:cNvSpPr>
          <p:nvPr>
            <p:ph type="title"/>
          </p:nvPr>
        </p:nvSpPr>
        <p:spPr/>
        <p:txBody>
          <a:bodyPr/>
          <a:lstStyle/>
          <a:p>
            <a:pPr eaLnBrk="1" hangingPunct="1">
              <a:defRPr/>
            </a:pPr>
            <a:r>
              <a:rPr lang="en-US" smtClean="0">
                <a:latin typeface="Arial" charset="0"/>
              </a:rPr>
              <a:t>What is Free-mo?</a:t>
            </a:r>
          </a:p>
        </p:txBody>
      </p:sp>
      <p:sp>
        <p:nvSpPr>
          <p:cNvPr id="8195" name="Rectangle 3"/>
          <p:cNvSpPr>
            <a:spLocks noGrp="1" noChangeArrowheads="1"/>
          </p:cNvSpPr>
          <p:nvPr>
            <p:ph type="body" idx="1"/>
          </p:nvPr>
        </p:nvSpPr>
        <p:spPr>
          <a:xfrm>
            <a:off x="0" y="1371600"/>
            <a:ext cx="7010400" cy="2133600"/>
          </a:xfrm>
        </p:spPr>
        <p:txBody>
          <a:bodyPr/>
          <a:lstStyle/>
          <a:p>
            <a:pPr eaLnBrk="1" hangingPunct="1">
              <a:lnSpc>
                <a:spcPct val="80000"/>
              </a:lnSpc>
              <a:defRPr/>
            </a:pPr>
            <a:r>
              <a:rPr lang="en-US" sz="2400" dirty="0" smtClean="0">
                <a:latin typeface="Arial" charset="0"/>
              </a:rPr>
              <a:t>Layout sizes can vary to any size conceivable. The Free-</a:t>
            </a:r>
            <a:r>
              <a:rPr lang="en-US" sz="2400" dirty="0" err="1" smtClean="0">
                <a:latin typeface="Arial" charset="0"/>
              </a:rPr>
              <a:t>mo</a:t>
            </a:r>
            <a:r>
              <a:rPr lang="en-US" sz="2400" dirty="0" smtClean="0">
                <a:latin typeface="Arial" charset="0"/>
              </a:rPr>
              <a:t> mainline is centered on a two foot end so modules can be inverted 180 degrees and still mate up to the adjacent module with out modification to wiring or track. The Free-</a:t>
            </a:r>
            <a:r>
              <a:rPr lang="en-US" sz="2400" dirty="0" err="1" smtClean="0">
                <a:latin typeface="Arial" charset="0"/>
              </a:rPr>
              <a:t>mo</a:t>
            </a:r>
            <a:r>
              <a:rPr lang="en-US" sz="2400" dirty="0" smtClean="0">
                <a:latin typeface="Arial" charset="0"/>
              </a:rPr>
              <a:t> mainline also takes advantage of strong industry support of code 83 rail.</a:t>
            </a:r>
            <a:br>
              <a:rPr lang="en-US" sz="2400" dirty="0" smtClean="0">
                <a:latin typeface="Arial" charset="0"/>
              </a:rPr>
            </a:br>
            <a:endParaRPr lang="en-US" sz="2400" dirty="0" smtClean="0">
              <a:latin typeface="Arial" charset="0"/>
            </a:endParaRPr>
          </a:p>
        </p:txBody>
      </p:sp>
      <p:pic>
        <p:nvPicPr>
          <p:cNvPr id="5124" name="Picture 4" descr="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3657600"/>
            <a:ext cx="422433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 calcmode="lin" valueType="num">
                                      <p:cBhvr>
                                        <p:cTn id="7" dur="1000" fill="hold"/>
                                        <p:tgtEl>
                                          <p:spTgt spid="8195">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8195">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Rot="1" noChangeArrowheads="1"/>
          </p:cNvSpPr>
          <p:nvPr>
            <p:ph type="title"/>
          </p:nvPr>
        </p:nvSpPr>
        <p:spPr/>
        <p:txBody>
          <a:bodyPr/>
          <a:lstStyle/>
          <a:p>
            <a:pPr eaLnBrk="1" hangingPunct="1">
              <a:defRPr/>
            </a:pPr>
            <a:r>
              <a:rPr lang="en-US" smtClean="0">
                <a:latin typeface="Arial" charset="0"/>
              </a:rPr>
              <a:t>Free-mo Groups</a:t>
            </a:r>
          </a:p>
        </p:txBody>
      </p:sp>
      <p:pic>
        <p:nvPicPr>
          <p:cNvPr id="101380" name="Picture 4" descr="Free-mo Groups"/>
          <p:cNvPicPr>
            <a:picLocks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838200" y="1219200"/>
            <a:ext cx="7620000" cy="50053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2772" name="Text Box 9"/>
          <p:cNvSpPr txBox="1">
            <a:spLocks noChangeArrowheads="1"/>
          </p:cNvSpPr>
          <p:nvPr/>
        </p:nvSpPr>
        <p:spPr bwMode="auto">
          <a:xfrm>
            <a:off x="990600" y="6248400"/>
            <a:ext cx="76962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spcBef>
                <a:spcPct val="50000"/>
              </a:spcBef>
            </a:pPr>
            <a:r>
              <a:rPr lang="en-US" sz="1600">
                <a:solidFill>
                  <a:srgbClr val="00CC00"/>
                </a:solidFill>
                <a:effectLst/>
              </a:rPr>
              <a:t>Green</a:t>
            </a:r>
            <a:r>
              <a:rPr lang="en-US" sz="1600">
                <a:effectLst/>
              </a:rPr>
              <a:t> is a fully operational group, </a:t>
            </a:r>
            <a:r>
              <a:rPr lang="en-US" sz="1600">
                <a:solidFill>
                  <a:srgbClr val="FFFF00"/>
                </a:solidFill>
                <a:effectLst/>
              </a:rPr>
              <a:t>Yellow</a:t>
            </a:r>
            <a:r>
              <a:rPr lang="en-US" sz="1600">
                <a:effectLst/>
              </a:rPr>
              <a:t> is an upstart group,</a:t>
            </a:r>
            <a:br>
              <a:rPr lang="en-US" sz="1600">
                <a:effectLst/>
              </a:rPr>
            </a:br>
            <a:r>
              <a:rPr lang="en-US" sz="1600">
                <a:solidFill>
                  <a:srgbClr val="FF0000"/>
                </a:solidFill>
                <a:effectLst/>
              </a:rPr>
              <a:t>Red</a:t>
            </a:r>
            <a:r>
              <a:rPr lang="en-US" sz="1600">
                <a:effectLst/>
              </a:rPr>
              <a:t> markers indicate an abandoned group, </a:t>
            </a:r>
            <a:r>
              <a:rPr lang="en-US" sz="1600">
                <a:solidFill>
                  <a:srgbClr val="6699FF"/>
                </a:solidFill>
                <a:effectLst/>
              </a:rPr>
              <a:t>Blue</a:t>
            </a:r>
            <a:r>
              <a:rPr lang="en-US" sz="1600">
                <a:effectLst/>
              </a:rPr>
              <a:t> markers are status unknown </a:t>
            </a: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nodeType="withEffect">
                                  <p:stCondLst>
                                    <p:cond delay="0"/>
                                  </p:stCondLst>
                                  <p:childTnLst>
                                    <p:set>
                                      <p:cBhvr>
                                        <p:cTn id="6" dur="1" fill="hold">
                                          <p:stCondLst>
                                            <p:cond delay="0"/>
                                          </p:stCondLst>
                                        </p:cTn>
                                        <p:tgtEl>
                                          <p:spTgt spid="101380"/>
                                        </p:tgtEl>
                                        <p:attrNameLst>
                                          <p:attrName>style.visibility</p:attrName>
                                        </p:attrNameLst>
                                      </p:cBhvr>
                                      <p:to>
                                        <p:strVal val="visible"/>
                                      </p:to>
                                    </p:set>
                                    <p:animEffect transition="in" filter="wedge">
                                      <p:cBhvr>
                                        <p:cTn id="7" dur="2000"/>
                                        <p:tgtEl>
                                          <p:spTgt spid="1013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Rot="1" noChangeArrowheads="1"/>
          </p:cNvSpPr>
          <p:nvPr>
            <p:ph type="title"/>
          </p:nvPr>
        </p:nvSpPr>
        <p:spPr/>
        <p:txBody>
          <a:bodyPr/>
          <a:lstStyle/>
          <a:p>
            <a:pPr eaLnBrk="1" hangingPunct="1">
              <a:defRPr/>
            </a:pPr>
            <a:r>
              <a:rPr lang="en-US" dirty="0" smtClean="0">
                <a:latin typeface="Arial" charset="0"/>
              </a:rPr>
              <a:t>Links</a:t>
            </a:r>
          </a:p>
        </p:txBody>
      </p:sp>
      <p:sp>
        <p:nvSpPr>
          <p:cNvPr id="92163" name="Rectangle 3"/>
          <p:cNvSpPr>
            <a:spLocks noGrp="1" noChangeArrowheads="1"/>
          </p:cNvSpPr>
          <p:nvPr>
            <p:ph type="body" sz="half" idx="1"/>
          </p:nvPr>
        </p:nvSpPr>
        <p:spPr/>
        <p:txBody>
          <a:bodyPr/>
          <a:lstStyle/>
          <a:p>
            <a:pPr eaLnBrk="1" hangingPunct="1">
              <a:defRPr/>
            </a:pPr>
            <a:r>
              <a:rPr lang="en-US" sz="3100" smtClean="0">
                <a:latin typeface="Arial" charset="0"/>
                <a:hlinkClick r:id="rId3"/>
              </a:rPr>
              <a:t>http://www.free-mo.org</a:t>
            </a:r>
            <a:endParaRPr lang="en-US" sz="3100" smtClean="0">
              <a:latin typeface="Arial" charset="0"/>
            </a:endParaRPr>
          </a:p>
          <a:p>
            <a:pPr eaLnBrk="1" hangingPunct="1">
              <a:defRPr/>
            </a:pPr>
            <a:r>
              <a:rPr lang="en-US" sz="3100" smtClean="0">
                <a:latin typeface="Arial" charset="0"/>
              </a:rPr>
              <a:t>http://groups.yahoo.com/group/Free-mo</a:t>
            </a:r>
            <a:endParaRPr lang="en-US" smtClean="0">
              <a:latin typeface="Arial" charset="0"/>
            </a:endParaRPr>
          </a:p>
          <a:p>
            <a:pPr eaLnBrk="1" hangingPunct="1">
              <a:buFont typeface="Wingdings" pitchFamily="2" charset="2"/>
              <a:buNone/>
              <a:defRPr/>
            </a:pPr>
            <a:endParaRPr lang="en-US" sz="3100" smtClean="0">
              <a:latin typeface="Arial" charset="0"/>
            </a:endParaRPr>
          </a:p>
          <a:p>
            <a:pPr eaLnBrk="1" hangingPunct="1">
              <a:defRPr/>
            </a:pPr>
            <a:endParaRPr lang="en-US" sz="2800" smtClean="0">
              <a:latin typeface="Arial" charset="0"/>
            </a:endParaRPr>
          </a:p>
        </p:txBody>
      </p:sp>
      <p:graphicFrame>
        <p:nvGraphicFramePr>
          <p:cNvPr id="92203" name="Group 43"/>
          <p:cNvGraphicFramePr>
            <a:graphicFrameLocks noGrp="1"/>
          </p:cNvGraphicFramePr>
          <p:nvPr>
            <p:ph sz="half" idx="2"/>
          </p:nvPr>
        </p:nvGraphicFramePr>
        <p:xfrm>
          <a:off x="457200" y="3124200"/>
          <a:ext cx="8229600" cy="3001963"/>
        </p:xfrm>
        <a:graphic>
          <a:graphicData uri="http://schemas.openxmlformats.org/drawingml/2006/table">
            <a:tbl>
              <a:tblPr/>
              <a:tblGrid>
                <a:gridCol w="4114800"/>
                <a:gridCol w="4114800"/>
              </a:tblGrid>
              <a:tr h="3001963">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800" b="0" i="0" u="none" strike="noStrike" cap="none" normalizeH="0" baseline="0" dirty="0" smtClean="0">
                          <a:ln>
                            <a:noFill/>
                          </a:ln>
                          <a:solidFill>
                            <a:schemeClr val="tx1"/>
                          </a:solidFill>
                          <a:effectLst>
                            <a:outerShdw blurRad="38100" dist="38100" dir="2700000" algn="tl">
                              <a:srgbClr val="000000"/>
                            </a:outerShdw>
                          </a:effectLst>
                          <a:latin typeface="Arial" charset="0"/>
                        </a:rPr>
                        <a:t>There is a Free-</a:t>
                      </a:r>
                      <a:r>
                        <a:rPr kumimoji="0" lang="en-US" sz="2800" b="0" i="0" u="none" strike="noStrike" cap="none" normalizeH="0" baseline="0" dirty="0" err="1" smtClean="0">
                          <a:ln>
                            <a:noFill/>
                          </a:ln>
                          <a:solidFill>
                            <a:schemeClr val="tx1"/>
                          </a:solidFill>
                          <a:effectLst>
                            <a:outerShdw blurRad="38100" dist="38100" dir="2700000" algn="tl">
                              <a:srgbClr val="000000"/>
                            </a:outerShdw>
                          </a:effectLst>
                          <a:latin typeface="Arial" charset="0"/>
                        </a:rPr>
                        <a:t>mo</a:t>
                      </a:r>
                      <a:r>
                        <a:rPr kumimoji="0" lang="en-US" sz="2800" b="0" i="0" u="none" strike="noStrike" cap="none" normalizeH="0" baseline="0" dirty="0" smtClean="0">
                          <a:ln>
                            <a:noFill/>
                          </a:ln>
                          <a:solidFill>
                            <a:schemeClr val="tx1"/>
                          </a:solidFill>
                          <a:effectLst>
                            <a:outerShdw blurRad="38100" dist="38100" dir="2700000" algn="tl">
                              <a:srgbClr val="000000"/>
                            </a:outerShdw>
                          </a:effectLst>
                          <a:latin typeface="Arial" charset="0"/>
                        </a:rPr>
                        <a:t> layout on display at the National Train Show with modules from California, Kansas and </a:t>
                      </a:r>
                      <a:r>
                        <a:rPr kumimoji="0" lang="en-US" sz="2800" b="0" i="0" u="none" strike="noStrike" cap="none" normalizeH="0" baseline="0" smtClean="0">
                          <a:ln>
                            <a:noFill/>
                          </a:ln>
                          <a:solidFill>
                            <a:schemeClr val="tx1"/>
                          </a:solidFill>
                          <a:effectLst>
                            <a:outerShdw blurRad="38100" dist="38100" dir="2700000" algn="tl">
                              <a:srgbClr val="000000"/>
                            </a:outerShdw>
                          </a:effectLst>
                          <a:latin typeface="Arial" charset="0"/>
                        </a:rPr>
                        <a:t>British Columbia</a:t>
                      </a:r>
                      <a:endParaRPr kumimoji="0" lang="en-US" sz="2800" b="0" i="0" u="none" strike="noStrike" cap="none" normalizeH="0" baseline="0" dirty="0" smtClean="0">
                        <a:ln>
                          <a:noFill/>
                        </a:ln>
                        <a:solidFill>
                          <a:schemeClr val="tx1"/>
                        </a:solidFill>
                        <a:effectLst>
                          <a:outerShdw blurRad="38100" dist="38100" dir="2700000" algn="tl">
                            <a:srgbClr val="000000"/>
                          </a:outerShdw>
                        </a:effectLst>
                        <a:latin typeface="Arial"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600" b="0" i="0" u="none" strike="noStrike" cap="none" normalizeH="0" baseline="0" dirty="0" smtClean="0">
                          <a:ln>
                            <a:noFill/>
                          </a:ln>
                          <a:solidFill>
                            <a:schemeClr val="tx1"/>
                          </a:solidFill>
                          <a:effectLst>
                            <a:outerShdw blurRad="38100" dist="38100" dir="2700000" algn="tl">
                              <a:srgbClr val="000000"/>
                            </a:outerShdw>
                          </a:effectLst>
                          <a:latin typeface="Arial" charset="0"/>
                        </a:rPr>
                        <a:t>•</a:t>
                      </a:r>
                      <a:r>
                        <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Arial" charset="0"/>
                        </a:rPr>
                        <a:t>Friday, July 8: </a:t>
                      </a:r>
                      <a:r>
                        <a:rPr kumimoji="0" lang="en-US" sz="1400" b="0" i="0" u="none" strike="noStrike" cap="none" normalizeH="0" baseline="0" dirty="0" err="1" smtClean="0">
                          <a:ln>
                            <a:noFill/>
                          </a:ln>
                          <a:solidFill>
                            <a:schemeClr val="tx1"/>
                          </a:solidFill>
                          <a:effectLst>
                            <a:outerShdw blurRad="38100" dist="38100" dir="2700000" algn="tl">
                              <a:srgbClr val="000000"/>
                            </a:outerShdw>
                          </a:effectLst>
                          <a:latin typeface="Arial" charset="0"/>
                        </a:rPr>
                        <a:t>9:00am</a:t>
                      </a:r>
                      <a:r>
                        <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Arial" charset="0"/>
                        </a:rPr>
                        <a:t> - Noon: </a:t>
                      </a:r>
                      <a:br>
                        <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Arial" charset="0"/>
                        </a:rPr>
                      </a:br>
                      <a:r>
                        <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Arial" charset="0"/>
                        </a:rPr>
                        <a:t>  Convention Registrants and Trade only</a:t>
                      </a: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Arial" charset="0"/>
                        </a:rPr>
                        <a:t>•Friday, July 8: Noon - </a:t>
                      </a:r>
                      <a:r>
                        <a:rPr kumimoji="0" lang="en-US" sz="1400" b="0" i="0" u="none" strike="noStrike" cap="none" normalizeH="0" baseline="0" dirty="0" err="1" smtClean="0">
                          <a:ln>
                            <a:noFill/>
                          </a:ln>
                          <a:solidFill>
                            <a:schemeClr val="tx1"/>
                          </a:solidFill>
                          <a:effectLst>
                            <a:outerShdw blurRad="38100" dist="38100" dir="2700000" algn="tl">
                              <a:srgbClr val="000000"/>
                            </a:outerShdw>
                          </a:effectLst>
                          <a:latin typeface="Arial" charset="0"/>
                        </a:rPr>
                        <a:t>6:00pm</a:t>
                      </a:r>
                      <a:r>
                        <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Arial" charset="0"/>
                        </a:rPr>
                        <a:t>: Public Show</a:t>
                      </a: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Arial" charset="0"/>
                        </a:rPr>
                        <a:t>•Saturday, July 9: </a:t>
                      </a:r>
                      <a:r>
                        <a:rPr kumimoji="0" lang="en-US" sz="1400" b="0" i="0" u="none" strike="noStrike" cap="none" normalizeH="0" baseline="0" dirty="0" err="1" smtClean="0">
                          <a:ln>
                            <a:noFill/>
                          </a:ln>
                          <a:solidFill>
                            <a:schemeClr val="tx1"/>
                          </a:solidFill>
                          <a:effectLst>
                            <a:outerShdw blurRad="38100" dist="38100" dir="2700000" algn="tl">
                              <a:srgbClr val="000000"/>
                            </a:outerShdw>
                          </a:effectLst>
                          <a:latin typeface="Arial" charset="0"/>
                        </a:rPr>
                        <a:t>10:00am</a:t>
                      </a:r>
                      <a:r>
                        <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Arial" charset="0"/>
                        </a:rPr>
                        <a:t> - </a:t>
                      </a:r>
                      <a:r>
                        <a:rPr kumimoji="0" lang="en-US" sz="1400" b="0" i="0" u="none" strike="noStrike" cap="none" normalizeH="0" baseline="0" dirty="0" err="1" smtClean="0">
                          <a:ln>
                            <a:noFill/>
                          </a:ln>
                          <a:solidFill>
                            <a:schemeClr val="tx1"/>
                          </a:solidFill>
                          <a:effectLst>
                            <a:outerShdw blurRad="38100" dist="38100" dir="2700000" algn="tl">
                              <a:srgbClr val="000000"/>
                            </a:outerShdw>
                          </a:effectLst>
                          <a:latin typeface="Arial" charset="0"/>
                        </a:rPr>
                        <a:t>6:00pm</a:t>
                      </a:r>
                      <a:r>
                        <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Arial" charset="0"/>
                        </a:rPr>
                        <a:t>: Public Show</a:t>
                      </a: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Arial" charset="0"/>
                        </a:rPr>
                        <a:t>•Sunday, July 10: </a:t>
                      </a:r>
                      <a:r>
                        <a:rPr kumimoji="0" lang="en-US" sz="1400" b="0" i="0" u="none" strike="noStrike" cap="none" normalizeH="0" baseline="0" dirty="0" err="1" smtClean="0">
                          <a:ln>
                            <a:noFill/>
                          </a:ln>
                          <a:solidFill>
                            <a:schemeClr val="tx1"/>
                          </a:solidFill>
                          <a:effectLst>
                            <a:outerShdw blurRad="38100" dist="38100" dir="2700000" algn="tl">
                              <a:srgbClr val="000000"/>
                            </a:outerShdw>
                          </a:effectLst>
                          <a:latin typeface="Arial" charset="0"/>
                        </a:rPr>
                        <a:t>10:00am</a:t>
                      </a:r>
                      <a:r>
                        <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Arial" charset="0"/>
                        </a:rPr>
                        <a:t> - </a:t>
                      </a:r>
                      <a:r>
                        <a:rPr kumimoji="0" lang="en-US" sz="1400" b="0" i="0" u="none" strike="noStrike" cap="none" normalizeH="0" baseline="0" dirty="0" err="1" smtClean="0">
                          <a:ln>
                            <a:noFill/>
                          </a:ln>
                          <a:solidFill>
                            <a:schemeClr val="tx1"/>
                          </a:solidFill>
                          <a:effectLst>
                            <a:outerShdw blurRad="38100" dist="38100" dir="2700000" algn="tl">
                              <a:srgbClr val="000000"/>
                            </a:outerShdw>
                          </a:effectLst>
                          <a:latin typeface="Arial" charset="0"/>
                        </a:rPr>
                        <a:t>5:00pm</a:t>
                      </a:r>
                      <a:r>
                        <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Arial" charset="0"/>
                        </a:rPr>
                        <a:t>: Public Show</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92163">
                                            <p:txEl>
                                              <p:pRg st="0" end="0"/>
                                            </p:txEl>
                                          </p:spTgt>
                                        </p:tgtEl>
                                        <p:attrNameLst>
                                          <p:attrName>style.visibility</p:attrName>
                                        </p:attrNameLst>
                                      </p:cBhvr>
                                      <p:to>
                                        <p:strVal val="visible"/>
                                      </p:to>
                                    </p:set>
                                    <p:animEffect transition="in" filter="checkerboard(across)">
                                      <p:cBhvr>
                                        <p:cTn id="7" dur="500"/>
                                        <p:tgtEl>
                                          <p:spTgt spid="9216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92163">
                                            <p:txEl>
                                              <p:pRg st="1" end="1"/>
                                            </p:txEl>
                                          </p:spTgt>
                                        </p:tgtEl>
                                        <p:attrNameLst>
                                          <p:attrName>style.visibility</p:attrName>
                                        </p:attrNameLst>
                                      </p:cBhvr>
                                      <p:to>
                                        <p:strVal val="visible"/>
                                      </p:to>
                                    </p:set>
                                    <p:animEffect transition="in" filter="checkerboard(across)">
                                      <p:cBhvr>
                                        <p:cTn id="12" dur="500"/>
                                        <p:tgtEl>
                                          <p:spTgt spid="9216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nodeType="clickEffect">
                                  <p:stCondLst>
                                    <p:cond delay="0"/>
                                  </p:stCondLst>
                                  <p:childTnLst>
                                    <p:set>
                                      <p:cBhvr>
                                        <p:cTn id="16" dur="1" fill="hold">
                                          <p:stCondLst>
                                            <p:cond delay="0"/>
                                          </p:stCondLst>
                                        </p:cTn>
                                        <p:tgtEl>
                                          <p:spTgt spid="92203"/>
                                        </p:tgtEl>
                                        <p:attrNameLst>
                                          <p:attrName>style.visibility</p:attrName>
                                        </p:attrNameLst>
                                      </p:cBhvr>
                                      <p:to>
                                        <p:strVal val="visible"/>
                                      </p:to>
                                    </p:set>
                                    <p:animEffect transition="in" filter="checkerboard(across)">
                                      <p:cBhvr>
                                        <p:cTn id="17" dur="500"/>
                                        <p:tgtEl>
                                          <p:spTgt spid="922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76" name="Rectangle 12"/>
          <p:cNvSpPr>
            <a:spLocks noGrp="1" noChangeArrowheads="1"/>
          </p:cNvSpPr>
          <p:nvPr>
            <p:ph sz="half" idx="2"/>
          </p:nvPr>
        </p:nvSpPr>
        <p:spPr/>
        <p:txBody>
          <a:bodyPr/>
          <a:lstStyle/>
          <a:p>
            <a:pPr eaLnBrk="1" hangingPunct="1">
              <a:defRPr/>
            </a:pPr>
            <a:endParaRPr lang="en-US" sz="2800" smtClean="0"/>
          </a:p>
        </p:txBody>
      </p:sp>
      <p:sp>
        <p:nvSpPr>
          <p:cNvPr id="139277" name="Rectangle 13"/>
          <p:cNvSpPr>
            <a:spLocks noGrp="1" noChangeArrowheads="1"/>
          </p:cNvSpPr>
          <p:nvPr>
            <p:ph type="body" sz="half" idx="1"/>
          </p:nvPr>
        </p:nvSpPr>
        <p:spPr/>
        <p:txBody>
          <a:bodyPr/>
          <a:lstStyle/>
          <a:p>
            <a:pPr eaLnBrk="1" hangingPunct="1">
              <a:defRPr/>
            </a:pPr>
            <a:endParaRPr lang="en-US" sz="2800" dirty="0" smtClean="0"/>
          </a:p>
        </p:txBody>
      </p:sp>
      <p:sp>
        <p:nvSpPr>
          <p:cNvPr id="139278" name="Rectangle 14"/>
          <p:cNvSpPr>
            <a:spLocks noGrp="1" noRot="1" noChangeArrowheads="1"/>
          </p:cNvSpPr>
          <p:nvPr>
            <p:ph type="title"/>
          </p:nvPr>
        </p:nvSpPr>
        <p:spPr/>
        <p:txBody>
          <a:bodyPr/>
          <a:lstStyle/>
          <a:p>
            <a:pPr eaLnBrk="1" hangingPunct="1">
              <a:defRPr/>
            </a:pPr>
            <a:r>
              <a:rPr lang="en-US" dirty="0" err="1" smtClean="0">
                <a:latin typeface="Arial" pitchFamily="34" charset="0"/>
                <a:cs typeface="Arial" pitchFamily="34" charset="0"/>
              </a:rPr>
              <a:t>NTS</a:t>
            </a:r>
            <a:r>
              <a:rPr lang="en-US" dirty="0" smtClean="0">
                <a:latin typeface="Arial" pitchFamily="34" charset="0"/>
                <a:cs typeface="Arial" pitchFamily="34" charset="0"/>
              </a:rPr>
              <a:t> 2011 </a:t>
            </a:r>
          </a:p>
        </p:txBody>
      </p:sp>
      <p:graphicFrame>
        <p:nvGraphicFramePr>
          <p:cNvPr id="34821" name="Object 1"/>
          <p:cNvGraphicFramePr>
            <a:graphicFrameLocks noChangeAspect="1"/>
          </p:cNvGraphicFramePr>
          <p:nvPr/>
        </p:nvGraphicFramePr>
        <p:xfrm>
          <a:off x="381000" y="1295400"/>
          <a:ext cx="8382000" cy="5424488"/>
        </p:xfrm>
        <a:graphic>
          <a:graphicData uri="http://schemas.openxmlformats.org/presentationml/2006/ole">
            <mc:AlternateContent xmlns:mc="http://schemas.openxmlformats.org/markup-compatibility/2006">
              <mc:Choice xmlns:v="urn:schemas-microsoft-com:vml" Requires="v">
                <p:oleObj spid="_x0000_s34822" name="Acrobat Document" r:id="rId4" imgW="11658343" imgH="7543800" progId="AcroExch.Document.7">
                  <p:embed/>
                </p:oleObj>
              </mc:Choice>
              <mc:Fallback>
                <p:oleObj name="Acrobat Document" r:id="rId4" imgW="11658343" imgH="7543800" progId="AcroExch.Document.7">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 y="1295400"/>
                        <a:ext cx="8382000" cy="542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slow">
    <p:wheel spokes="1"/>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76" name="Rectangle 12"/>
          <p:cNvSpPr>
            <a:spLocks noGrp="1" noChangeArrowheads="1"/>
          </p:cNvSpPr>
          <p:nvPr>
            <p:ph sz="half" idx="2"/>
          </p:nvPr>
        </p:nvSpPr>
        <p:spPr/>
        <p:txBody>
          <a:bodyPr/>
          <a:lstStyle/>
          <a:p>
            <a:pPr eaLnBrk="1" hangingPunct="1">
              <a:defRPr/>
            </a:pPr>
            <a:endParaRPr lang="en-US" sz="2800" smtClean="0"/>
          </a:p>
        </p:txBody>
      </p:sp>
      <p:sp>
        <p:nvSpPr>
          <p:cNvPr id="139277" name="Rectangle 13"/>
          <p:cNvSpPr>
            <a:spLocks noGrp="1" noChangeArrowheads="1"/>
          </p:cNvSpPr>
          <p:nvPr>
            <p:ph type="body" sz="half" idx="1"/>
          </p:nvPr>
        </p:nvSpPr>
        <p:spPr/>
        <p:txBody>
          <a:bodyPr/>
          <a:lstStyle/>
          <a:p>
            <a:pPr eaLnBrk="1" hangingPunct="1">
              <a:defRPr/>
            </a:pPr>
            <a:endParaRPr lang="en-US" sz="2800" smtClean="0"/>
          </a:p>
        </p:txBody>
      </p:sp>
      <p:sp>
        <p:nvSpPr>
          <p:cNvPr id="139278" name="Rectangle 14"/>
          <p:cNvSpPr>
            <a:spLocks noGrp="1" noRot="1" noChangeArrowheads="1"/>
          </p:cNvSpPr>
          <p:nvPr>
            <p:ph type="title"/>
          </p:nvPr>
        </p:nvSpPr>
        <p:spPr/>
        <p:txBody>
          <a:bodyPr/>
          <a:lstStyle/>
          <a:p>
            <a:pPr eaLnBrk="1" hangingPunct="1">
              <a:defRPr/>
            </a:pPr>
            <a:endParaRPr lang="en-US" smtClean="0"/>
          </a:p>
        </p:txBody>
      </p:sp>
    </p:spTree>
  </p:cSld>
  <p:clrMapOvr>
    <a:masterClrMapping/>
  </p:clrMapOvr>
  <p:transition spd="slow">
    <p:wheel spokes="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p:nvPr>
        </p:nvSpPr>
        <p:spPr/>
        <p:txBody>
          <a:bodyPr/>
          <a:lstStyle/>
          <a:p>
            <a:pPr eaLnBrk="1" hangingPunct="1">
              <a:defRPr/>
            </a:pPr>
            <a:r>
              <a:rPr lang="en-US" smtClean="0">
                <a:latin typeface="Arial" charset="0"/>
              </a:rPr>
              <a:t>What is Free-mo?</a:t>
            </a:r>
          </a:p>
        </p:txBody>
      </p:sp>
      <p:sp>
        <p:nvSpPr>
          <p:cNvPr id="9219" name="Rectangle 3"/>
          <p:cNvSpPr>
            <a:spLocks noGrp="1" noChangeArrowheads="1"/>
          </p:cNvSpPr>
          <p:nvPr>
            <p:ph type="body" idx="1"/>
          </p:nvPr>
        </p:nvSpPr>
        <p:spPr>
          <a:xfrm>
            <a:off x="0" y="1219200"/>
            <a:ext cx="8458200" cy="2438400"/>
          </a:xfrm>
        </p:spPr>
        <p:txBody>
          <a:bodyPr/>
          <a:lstStyle/>
          <a:p>
            <a:pPr eaLnBrk="1" hangingPunct="1">
              <a:lnSpc>
                <a:spcPct val="80000"/>
              </a:lnSpc>
              <a:defRPr/>
            </a:pPr>
            <a:r>
              <a:rPr lang="en-US" sz="2400" dirty="0" smtClean="0">
                <a:latin typeface="Arial" charset="0"/>
              </a:rPr>
              <a:t>Free-</a:t>
            </a:r>
            <a:r>
              <a:rPr lang="en-US" sz="2400" dirty="0" err="1" smtClean="0">
                <a:latin typeface="Arial" charset="0"/>
              </a:rPr>
              <a:t>mo's</a:t>
            </a:r>
            <a:r>
              <a:rPr lang="en-US" sz="2400" dirty="0" smtClean="0">
                <a:latin typeface="Arial" charset="0"/>
              </a:rPr>
              <a:t> emphasis is on scenery and track flexibility. The standards just mandate the ends in which we join our module together, leaving the length and track configuration up to the modeler. This in turn yields extremely flexible standards that work! For example, you decide you want to build a module 5 feet 7 and 3/4 inches long with an angle of 19 degrees and a 2% grade, you could do it in Free-mo.</a:t>
            </a:r>
            <a:r>
              <a:rPr lang="en-US" sz="2400" b="1" dirty="0" smtClean="0">
                <a:latin typeface="Arial" charset="0"/>
              </a:rPr>
              <a:t> </a:t>
            </a:r>
          </a:p>
        </p:txBody>
      </p:sp>
      <p:pic>
        <p:nvPicPr>
          <p:cNvPr id="6148" name="Picture 6" descr="Dash 8's at Hearst-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24400" y="3505200"/>
            <a:ext cx="3903663" cy="292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3" name="Rectangle 7"/>
          <p:cNvSpPr>
            <a:spLocks noChangeArrowheads="1"/>
          </p:cNvSpPr>
          <p:nvPr/>
        </p:nvSpPr>
        <p:spPr bwMode="auto">
          <a:xfrm>
            <a:off x="152400" y="3810000"/>
            <a:ext cx="4495800"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eaLnBrk="1" hangingPunct="1">
              <a:lnSpc>
                <a:spcPct val="80000"/>
              </a:lnSpc>
              <a:spcBef>
                <a:spcPct val="20000"/>
              </a:spcBef>
              <a:buClr>
                <a:schemeClr val="hlink"/>
              </a:buClr>
              <a:buSzPct val="70000"/>
              <a:buFont typeface="Wingdings" pitchFamily="2" charset="2"/>
              <a:buChar char="n"/>
              <a:defRPr/>
            </a:pPr>
            <a:r>
              <a:rPr lang="en-US" dirty="0">
                <a:effectLst>
                  <a:outerShdw blurRad="38100" dist="38100" dir="2700000" algn="tl">
                    <a:srgbClr val="000000"/>
                  </a:outerShdw>
                </a:effectLst>
                <a:latin typeface="Arial" charset="0"/>
              </a:rPr>
              <a:t>Free-</a:t>
            </a:r>
            <a:r>
              <a:rPr lang="en-US" dirty="0" err="1">
                <a:effectLst>
                  <a:outerShdw blurRad="38100" dist="38100" dir="2700000" algn="tl">
                    <a:srgbClr val="000000"/>
                  </a:outerShdw>
                </a:effectLst>
                <a:latin typeface="Arial" charset="0"/>
              </a:rPr>
              <a:t>mo</a:t>
            </a:r>
            <a:r>
              <a:rPr lang="en-US" dirty="0">
                <a:effectLst>
                  <a:outerShdw blurRad="38100" dist="38100" dir="2700000" algn="tl">
                    <a:srgbClr val="000000"/>
                  </a:outerShdw>
                </a:effectLst>
                <a:latin typeface="Arial" charset="0"/>
              </a:rPr>
              <a:t> enables the modeler's creativity to shine through their modules. No longer are modelers confined to 2 foot by 4, 6, or 8 feet. They may build a module to their own needs and dreams.</a:t>
            </a:r>
            <a:r>
              <a:rPr lang="en-US" b="1" dirty="0">
                <a:effectLst>
                  <a:outerShdw blurRad="38100" dist="38100" dir="2700000" algn="tl">
                    <a:srgbClr val="000000"/>
                  </a:outerShdw>
                </a:effectLst>
                <a:latin typeface="Arial" charset="0"/>
              </a:rPr>
              <a:t> </a:t>
            </a: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 calcmode="lin" valueType="num">
                                      <p:cBhvr>
                                        <p:cTn id="7" dur="1000" fill="hold"/>
                                        <p:tgtEl>
                                          <p:spTgt spid="9219">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9219">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9223">
                                            <p:txEl>
                                              <p:pRg st="0" end="0"/>
                                            </p:txEl>
                                          </p:spTgt>
                                        </p:tgtEl>
                                        <p:attrNameLst>
                                          <p:attrName>style.visibility</p:attrName>
                                        </p:attrNameLst>
                                      </p:cBhvr>
                                      <p:to>
                                        <p:strVal val="visible"/>
                                      </p:to>
                                    </p:set>
                                    <p:anim calcmode="lin" valueType="num">
                                      <p:cBhvr>
                                        <p:cTn id="13" dur="1000" fill="hold"/>
                                        <p:tgtEl>
                                          <p:spTgt spid="9223">
                                            <p:txEl>
                                              <p:pRg st="0" end="0"/>
                                            </p:txEl>
                                          </p:spTgt>
                                        </p:tgtEl>
                                        <p:attrNameLst>
                                          <p:attrName>ppt_w</p:attrName>
                                        </p:attrNameLst>
                                      </p:cBhvr>
                                      <p:tavLst>
                                        <p:tav tm="0">
                                          <p:val>
                                            <p:fltVal val="0"/>
                                          </p:val>
                                        </p:tav>
                                        <p:tav tm="100000">
                                          <p:val>
                                            <p:strVal val="#ppt_w"/>
                                          </p:val>
                                        </p:tav>
                                      </p:tavLst>
                                    </p:anim>
                                    <p:anim calcmode="lin" valueType="num">
                                      <p:cBhvr>
                                        <p:cTn id="14" dur="1000" fill="hold"/>
                                        <p:tgtEl>
                                          <p:spTgt spid="9223">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p:bldP spid="922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rrowheads="1"/>
          </p:cNvSpPr>
          <p:nvPr>
            <p:ph type="title"/>
          </p:nvPr>
        </p:nvSpPr>
        <p:spPr/>
        <p:txBody>
          <a:bodyPr/>
          <a:lstStyle/>
          <a:p>
            <a:pPr eaLnBrk="1" hangingPunct="1">
              <a:defRPr/>
            </a:pPr>
            <a:r>
              <a:rPr lang="en-US" smtClean="0">
                <a:latin typeface="Arial" charset="0"/>
              </a:rPr>
              <a:t>Goals of Free-mo</a:t>
            </a:r>
          </a:p>
        </p:txBody>
      </p:sp>
      <p:sp>
        <p:nvSpPr>
          <p:cNvPr id="10243" name="Rectangle 3"/>
          <p:cNvSpPr>
            <a:spLocks noGrp="1" noChangeArrowheads="1"/>
          </p:cNvSpPr>
          <p:nvPr>
            <p:ph type="body" idx="1"/>
          </p:nvPr>
        </p:nvSpPr>
        <p:spPr>
          <a:xfrm>
            <a:off x="0" y="1371600"/>
            <a:ext cx="6019800" cy="533400"/>
          </a:xfrm>
        </p:spPr>
        <p:txBody>
          <a:bodyPr/>
          <a:lstStyle/>
          <a:p>
            <a:pPr eaLnBrk="1" hangingPunct="1">
              <a:buSzTx/>
              <a:buFont typeface="Wingdings" pitchFamily="2" charset="2"/>
              <a:buChar char="§"/>
              <a:defRPr/>
            </a:pPr>
            <a:r>
              <a:rPr lang="en-US" sz="2400" b="1" smtClean="0">
                <a:latin typeface="Arial" charset="0"/>
              </a:rPr>
              <a:t>Single Track Mainline.</a:t>
            </a:r>
          </a:p>
        </p:txBody>
      </p:sp>
      <p:sp>
        <p:nvSpPr>
          <p:cNvPr id="10245" name="Text Box 5"/>
          <p:cNvSpPr txBox="1">
            <a:spLocks noChangeArrowheads="1"/>
          </p:cNvSpPr>
          <p:nvPr/>
        </p:nvSpPr>
        <p:spPr bwMode="auto">
          <a:xfrm>
            <a:off x="0" y="1905000"/>
            <a:ext cx="65532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Clr>
                <a:schemeClr val="hlink"/>
              </a:buClr>
              <a:buFont typeface="Wingdings" pitchFamily="2" charset="2"/>
              <a:buChar char="§"/>
              <a:defRPr/>
            </a:pPr>
            <a:r>
              <a:rPr lang="en-US">
                <a:effectLst>
                  <a:outerShdw blurRad="38100" dist="38100" dir="2700000" algn="tl">
                    <a:srgbClr val="000000"/>
                  </a:outerShdw>
                </a:effectLst>
                <a:latin typeface="Arial" charset="0"/>
              </a:rPr>
              <a:t> Each module contributes to the larger picture when setup, the layout.</a:t>
            </a:r>
          </a:p>
        </p:txBody>
      </p:sp>
      <p:pic>
        <p:nvPicPr>
          <p:cNvPr id="7173" name="Picture 6" descr="2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2362200"/>
            <a:ext cx="4397375" cy="329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7" name="Text Box 7"/>
          <p:cNvSpPr txBox="1">
            <a:spLocks noChangeArrowheads="1"/>
          </p:cNvSpPr>
          <p:nvPr/>
        </p:nvSpPr>
        <p:spPr bwMode="auto">
          <a:xfrm>
            <a:off x="0" y="2743200"/>
            <a:ext cx="4572000"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Clr>
                <a:schemeClr val="hlink"/>
              </a:buClr>
              <a:buFont typeface="Wingdings" pitchFamily="2" charset="2"/>
              <a:buChar char="§"/>
              <a:defRPr/>
            </a:pPr>
            <a:r>
              <a:rPr lang="en-US">
                <a:effectLst>
                  <a:outerShdw blurRad="38100" dist="38100" dir="2700000" algn="tl">
                    <a:srgbClr val="000000"/>
                  </a:outerShdw>
                </a:effectLst>
                <a:latin typeface="Arial" charset="0"/>
              </a:rPr>
              <a:t> Flat scenery profile at Free-mo interfacing end to allow scenery to flow and blend together.</a:t>
            </a:r>
          </a:p>
        </p:txBody>
      </p:sp>
      <p:sp>
        <p:nvSpPr>
          <p:cNvPr id="10248" name="Text Box 8"/>
          <p:cNvSpPr txBox="1">
            <a:spLocks noChangeArrowheads="1"/>
          </p:cNvSpPr>
          <p:nvPr/>
        </p:nvSpPr>
        <p:spPr bwMode="auto">
          <a:xfrm>
            <a:off x="0" y="4038600"/>
            <a:ext cx="43434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Clr>
                <a:schemeClr val="hlink"/>
              </a:buClr>
              <a:buFont typeface="Wingdings" pitchFamily="2" charset="2"/>
              <a:buChar char="§"/>
              <a:defRPr/>
            </a:pPr>
            <a:r>
              <a:rPr lang="en-US">
                <a:effectLst>
                  <a:outerShdw blurRad="38100" dist="38100" dir="2700000" algn="tl">
                    <a:srgbClr val="000000"/>
                  </a:outerShdw>
                </a:effectLst>
                <a:latin typeface="Arial" charset="0"/>
              </a:rPr>
              <a:t> Emphasis on realistic operation via DCC.</a:t>
            </a:r>
          </a:p>
        </p:txBody>
      </p:sp>
      <p:sp>
        <p:nvSpPr>
          <p:cNvPr id="10249" name="Text Box 9"/>
          <p:cNvSpPr txBox="1">
            <a:spLocks noChangeArrowheads="1"/>
          </p:cNvSpPr>
          <p:nvPr/>
        </p:nvSpPr>
        <p:spPr bwMode="auto">
          <a:xfrm>
            <a:off x="0" y="4953000"/>
            <a:ext cx="44196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Clr>
                <a:schemeClr val="hlink"/>
              </a:buClr>
              <a:buFont typeface="Wingdings" pitchFamily="2" charset="2"/>
              <a:buChar char="§"/>
              <a:defRPr/>
            </a:pPr>
            <a:r>
              <a:rPr lang="en-US">
                <a:effectLst>
                  <a:outerShdw blurRad="38100" dist="38100" dir="2700000" algn="tl">
                    <a:srgbClr val="000000"/>
                  </a:outerShdw>
                </a:effectLst>
                <a:latin typeface="Arial" charset="0"/>
              </a:rPr>
              <a:t>Encouraged use of higher quality materials.</a:t>
            </a: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 calcmode="lin" valueType="num">
                                      <p:cBhvr>
                                        <p:cTn id="7" dur="1000" fill="hold"/>
                                        <p:tgtEl>
                                          <p:spTgt spid="1024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10243">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0245"/>
                                        </p:tgtEl>
                                        <p:attrNameLst>
                                          <p:attrName>style.visibility</p:attrName>
                                        </p:attrNameLst>
                                      </p:cBhvr>
                                      <p:to>
                                        <p:strVal val="visible"/>
                                      </p:to>
                                    </p:set>
                                    <p:anim calcmode="lin" valueType="num">
                                      <p:cBhvr>
                                        <p:cTn id="13" dur="1000" fill="hold"/>
                                        <p:tgtEl>
                                          <p:spTgt spid="10245"/>
                                        </p:tgtEl>
                                        <p:attrNameLst>
                                          <p:attrName>ppt_w</p:attrName>
                                        </p:attrNameLst>
                                      </p:cBhvr>
                                      <p:tavLst>
                                        <p:tav tm="0">
                                          <p:val>
                                            <p:fltVal val="0"/>
                                          </p:val>
                                        </p:tav>
                                        <p:tav tm="100000">
                                          <p:val>
                                            <p:strVal val="#ppt_w"/>
                                          </p:val>
                                        </p:tav>
                                      </p:tavLst>
                                    </p:anim>
                                    <p:anim calcmode="lin" valueType="num">
                                      <p:cBhvr>
                                        <p:cTn id="14" dur="1000" fill="hold"/>
                                        <p:tgtEl>
                                          <p:spTgt spid="10245"/>
                                        </p:tgtEl>
                                        <p:attrNameLst>
                                          <p:attrName>ppt_h</p:attrName>
                                        </p:attrNameLst>
                                      </p:cBhvr>
                                      <p:tavLst>
                                        <p:tav tm="0">
                                          <p:val>
                                            <p:fltVal val="0"/>
                                          </p:val>
                                        </p:tav>
                                        <p:tav tm="100000">
                                          <p:val>
                                            <p:strVal val="#ppt_h"/>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10247"/>
                                        </p:tgtEl>
                                        <p:attrNameLst>
                                          <p:attrName>style.visibility</p:attrName>
                                        </p:attrNameLst>
                                      </p:cBhvr>
                                      <p:to>
                                        <p:strVal val="visible"/>
                                      </p:to>
                                    </p:set>
                                    <p:anim calcmode="lin" valueType="num">
                                      <p:cBhvr>
                                        <p:cTn id="19" dur="1000" fill="hold"/>
                                        <p:tgtEl>
                                          <p:spTgt spid="10247"/>
                                        </p:tgtEl>
                                        <p:attrNameLst>
                                          <p:attrName>ppt_w</p:attrName>
                                        </p:attrNameLst>
                                      </p:cBhvr>
                                      <p:tavLst>
                                        <p:tav tm="0">
                                          <p:val>
                                            <p:fltVal val="0"/>
                                          </p:val>
                                        </p:tav>
                                        <p:tav tm="100000">
                                          <p:val>
                                            <p:strVal val="#ppt_w"/>
                                          </p:val>
                                        </p:tav>
                                      </p:tavLst>
                                    </p:anim>
                                    <p:anim calcmode="lin" valueType="num">
                                      <p:cBhvr>
                                        <p:cTn id="20" dur="1000" fill="hold"/>
                                        <p:tgtEl>
                                          <p:spTgt spid="10247"/>
                                        </p:tgtEl>
                                        <p:attrNameLst>
                                          <p:attrName>ppt_h</p:attrName>
                                        </p:attrNameLst>
                                      </p:cBhvr>
                                      <p:tavLst>
                                        <p:tav tm="0">
                                          <p:val>
                                            <p:fltVal val="0"/>
                                          </p:val>
                                        </p:tav>
                                        <p:tav tm="100000">
                                          <p:val>
                                            <p:strVal val="#ppt_h"/>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0248"/>
                                        </p:tgtEl>
                                        <p:attrNameLst>
                                          <p:attrName>style.visibility</p:attrName>
                                        </p:attrNameLst>
                                      </p:cBhvr>
                                      <p:to>
                                        <p:strVal val="visible"/>
                                      </p:to>
                                    </p:set>
                                    <p:anim calcmode="lin" valueType="num">
                                      <p:cBhvr>
                                        <p:cTn id="25" dur="1000" fill="hold"/>
                                        <p:tgtEl>
                                          <p:spTgt spid="10248"/>
                                        </p:tgtEl>
                                        <p:attrNameLst>
                                          <p:attrName>ppt_w</p:attrName>
                                        </p:attrNameLst>
                                      </p:cBhvr>
                                      <p:tavLst>
                                        <p:tav tm="0">
                                          <p:val>
                                            <p:fltVal val="0"/>
                                          </p:val>
                                        </p:tav>
                                        <p:tav tm="100000">
                                          <p:val>
                                            <p:strVal val="#ppt_w"/>
                                          </p:val>
                                        </p:tav>
                                      </p:tavLst>
                                    </p:anim>
                                    <p:anim calcmode="lin" valueType="num">
                                      <p:cBhvr>
                                        <p:cTn id="26" dur="1000" fill="hold"/>
                                        <p:tgtEl>
                                          <p:spTgt spid="10248"/>
                                        </p:tgtEl>
                                        <p:attrNameLst>
                                          <p:attrName>ppt_h</p:attrName>
                                        </p:attrNameLst>
                                      </p:cBhvr>
                                      <p:tavLst>
                                        <p:tav tm="0">
                                          <p:val>
                                            <p:fltVal val="0"/>
                                          </p:val>
                                        </p:tav>
                                        <p:tav tm="100000">
                                          <p:val>
                                            <p:strVal val="#ppt_h"/>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3" presetClass="entr" presetSubtype="16" fill="hold" nodeType="clickEffect">
                                  <p:stCondLst>
                                    <p:cond delay="0"/>
                                  </p:stCondLst>
                                  <p:childTnLst>
                                    <p:set>
                                      <p:cBhvr>
                                        <p:cTn id="30" dur="1" fill="hold">
                                          <p:stCondLst>
                                            <p:cond delay="0"/>
                                          </p:stCondLst>
                                        </p:cTn>
                                        <p:tgtEl>
                                          <p:spTgt spid="10249">
                                            <p:txEl>
                                              <p:pRg st="0" end="0"/>
                                            </p:txEl>
                                          </p:spTgt>
                                        </p:tgtEl>
                                        <p:attrNameLst>
                                          <p:attrName>style.visibility</p:attrName>
                                        </p:attrNameLst>
                                      </p:cBhvr>
                                      <p:to>
                                        <p:strVal val="visible"/>
                                      </p:to>
                                    </p:set>
                                    <p:anim calcmode="lin" valueType="num">
                                      <p:cBhvr>
                                        <p:cTn id="31" dur="1000" fill="hold"/>
                                        <p:tgtEl>
                                          <p:spTgt spid="10249">
                                            <p:txEl>
                                              <p:pRg st="0" end="0"/>
                                            </p:txEl>
                                          </p:spTgt>
                                        </p:tgtEl>
                                        <p:attrNameLst>
                                          <p:attrName>ppt_w</p:attrName>
                                        </p:attrNameLst>
                                      </p:cBhvr>
                                      <p:tavLst>
                                        <p:tav tm="0">
                                          <p:val>
                                            <p:fltVal val="0"/>
                                          </p:val>
                                        </p:tav>
                                        <p:tav tm="100000">
                                          <p:val>
                                            <p:strVal val="#ppt_w"/>
                                          </p:val>
                                        </p:tav>
                                      </p:tavLst>
                                    </p:anim>
                                    <p:anim calcmode="lin" valueType="num">
                                      <p:cBhvr>
                                        <p:cTn id="32" dur="1000" fill="hold"/>
                                        <p:tgtEl>
                                          <p:spTgt spid="10249">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p:bldP spid="10245" grpId="0"/>
      <p:bldP spid="10247" grpId="0"/>
      <p:bldP spid="1024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rrowheads="1"/>
          </p:cNvSpPr>
          <p:nvPr>
            <p:ph type="title"/>
          </p:nvPr>
        </p:nvSpPr>
        <p:spPr/>
        <p:txBody>
          <a:bodyPr/>
          <a:lstStyle/>
          <a:p>
            <a:pPr eaLnBrk="1" hangingPunct="1">
              <a:defRPr/>
            </a:pPr>
            <a:r>
              <a:rPr lang="en-US" smtClean="0">
                <a:latin typeface="Arial" charset="0"/>
              </a:rPr>
              <a:t>Goals of Free-mo</a:t>
            </a:r>
          </a:p>
        </p:txBody>
      </p:sp>
      <p:sp>
        <p:nvSpPr>
          <p:cNvPr id="11267" name="Rectangle 3"/>
          <p:cNvSpPr>
            <a:spLocks noGrp="1" noChangeArrowheads="1"/>
          </p:cNvSpPr>
          <p:nvPr>
            <p:ph type="body" idx="1"/>
          </p:nvPr>
        </p:nvSpPr>
        <p:spPr>
          <a:xfrm>
            <a:off x="0" y="1676400"/>
            <a:ext cx="3657600" cy="1066800"/>
          </a:xfrm>
        </p:spPr>
        <p:txBody>
          <a:bodyPr/>
          <a:lstStyle/>
          <a:p>
            <a:pPr eaLnBrk="1" hangingPunct="1">
              <a:lnSpc>
                <a:spcPct val="90000"/>
              </a:lnSpc>
              <a:buSzTx/>
              <a:buFont typeface="Wingdings" pitchFamily="2" charset="2"/>
              <a:buChar char="§"/>
              <a:defRPr/>
            </a:pPr>
            <a:r>
              <a:rPr lang="en-US" sz="2400" smtClean="0">
                <a:latin typeface="Arial" charset="0"/>
              </a:rPr>
              <a:t>Pioneer newer/better techniques and good methods.</a:t>
            </a:r>
          </a:p>
        </p:txBody>
      </p:sp>
      <p:pic>
        <p:nvPicPr>
          <p:cNvPr id="8196" name="Picture 4" descr="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3800" y="1219200"/>
            <a:ext cx="4872038" cy="365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0" name="Rectangle 6"/>
          <p:cNvSpPr>
            <a:spLocks noChangeArrowheads="1"/>
          </p:cNvSpPr>
          <p:nvPr/>
        </p:nvSpPr>
        <p:spPr bwMode="auto">
          <a:xfrm>
            <a:off x="0" y="3810000"/>
            <a:ext cx="36576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eaLnBrk="1" hangingPunct="1">
              <a:lnSpc>
                <a:spcPct val="90000"/>
              </a:lnSpc>
              <a:spcBef>
                <a:spcPct val="20000"/>
              </a:spcBef>
              <a:buClr>
                <a:schemeClr val="hlink"/>
              </a:buClr>
              <a:buFont typeface="Wingdings" pitchFamily="2" charset="2"/>
              <a:buChar char="§"/>
              <a:defRPr/>
            </a:pPr>
            <a:r>
              <a:rPr lang="en-US">
                <a:effectLst>
                  <a:outerShdw blurRad="38100" dist="38100" dir="2700000" algn="tl">
                    <a:srgbClr val="000000"/>
                  </a:outerShdw>
                </a:effectLst>
                <a:latin typeface="Arial" charset="0"/>
              </a:rPr>
              <a:t>No gimmicks, just good modeling</a:t>
            </a: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 calcmode="lin" valueType="num">
                                      <p:cBhvr>
                                        <p:cTn id="7" dur="1000" fill="hold"/>
                                        <p:tgtEl>
                                          <p:spTgt spid="11267">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1126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1270">
                                            <p:txEl>
                                              <p:pRg st="0" end="0"/>
                                            </p:txEl>
                                          </p:spTgt>
                                        </p:tgtEl>
                                        <p:attrNameLst>
                                          <p:attrName>style.visibility</p:attrName>
                                        </p:attrNameLst>
                                      </p:cBhvr>
                                      <p:to>
                                        <p:strVal val="visible"/>
                                      </p:to>
                                    </p:set>
                                    <p:anim calcmode="lin" valueType="num">
                                      <p:cBhvr>
                                        <p:cTn id="13" dur="1000" fill="hold"/>
                                        <p:tgtEl>
                                          <p:spTgt spid="11270">
                                            <p:txEl>
                                              <p:pRg st="0" end="0"/>
                                            </p:txEl>
                                          </p:spTgt>
                                        </p:tgtEl>
                                        <p:attrNameLst>
                                          <p:attrName>ppt_w</p:attrName>
                                        </p:attrNameLst>
                                      </p:cBhvr>
                                      <p:tavLst>
                                        <p:tav tm="0">
                                          <p:val>
                                            <p:fltVal val="0"/>
                                          </p:val>
                                        </p:tav>
                                        <p:tav tm="100000">
                                          <p:val>
                                            <p:strVal val="#ppt_w"/>
                                          </p:val>
                                        </p:tav>
                                      </p:tavLst>
                                    </p:anim>
                                    <p:anim calcmode="lin" valueType="num">
                                      <p:cBhvr>
                                        <p:cTn id="14" dur="1000" fill="hold"/>
                                        <p:tgtEl>
                                          <p:spTgt spid="11270">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uild="p"/>
      <p:bldP spid="11270"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rrowheads="1"/>
          </p:cNvSpPr>
          <p:nvPr>
            <p:ph type="title"/>
          </p:nvPr>
        </p:nvSpPr>
        <p:spPr/>
        <p:txBody>
          <a:bodyPr/>
          <a:lstStyle/>
          <a:p>
            <a:pPr eaLnBrk="1" hangingPunct="1">
              <a:defRPr/>
            </a:pPr>
            <a:r>
              <a:rPr lang="en-US" smtClean="0">
                <a:latin typeface="Arial" charset="0"/>
              </a:rPr>
              <a:t>Core Concepts of Free-mo</a:t>
            </a:r>
          </a:p>
        </p:txBody>
      </p:sp>
      <p:sp>
        <p:nvSpPr>
          <p:cNvPr id="12291" name="Rectangle 3"/>
          <p:cNvSpPr>
            <a:spLocks noGrp="1" noChangeArrowheads="1"/>
          </p:cNvSpPr>
          <p:nvPr>
            <p:ph type="body" idx="1"/>
          </p:nvPr>
        </p:nvSpPr>
        <p:spPr>
          <a:xfrm>
            <a:off x="1981200" y="1219200"/>
            <a:ext cx="5181600" cy="533400"/>
          </a:xfrm>
        </p:spPr>
        <p:txBody>
          <a:bodyPr/>
          <a:lstStyle/>
          <a:p>
            <a:pPr eaLnBrk="1" hangingPunct="1">
              <a:defRPr/>
            </a:pPr>
            <a:r>
              <a:rPr lang="en-US" sz="2800" smtClean="0">
                <a:latin typeface="Arial" charset="0"/>
              </a:rPr>
              <a:t>The Standards of Free-mo</a:t>
            </a:r>
          </a:p>
        </p:txBody>
      </p:sp>
      <p:pic>
        <p:nvPicPr>
          <p:cNvPr id="9220" name="Picture 7" descr="Single Track Endplat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2590800"/>
            <a:ext cx="6467475" cy="363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7" name="Rectangle 9"/>
          <p:cNvSpPr>
            <a:spLocks noChangeArrowheads="1"/>
          </p:cNvSpPr>
          <p:nvPr/>
        </p:nvSpPr>
        <p:spPr bwMode="auto">
          <a:xfrm>
            <a:off x="1981200" y="1828800"/>
            <a:ext cx="51816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eaLnBrk="1" hangingPunct="1">
              <a:spcBef>
                <a:spcPct val="20000"/>
              </a:spcBef>
              <a:buClr>
                <a:schemeClr val="hlink"/>
              </a:buClr>
              <a:buSzPct val="70000"/>
              <a:buFont typeface="Wingdings" pitchFamily="2" charset="2"/>
              <a:buChar char="n"/>
              <a:defRPr/>
            </a:pPr>
            <a:r>
              <a:rPr lang="en-US" sz="2800">
                <a:effectLst>
                  <a:outerShdw blurRad="38100" dist="38100" dir="2700000" algn="tl">
                    <a:srgbClr val="000000"/>
                  </a:outerShdw>
                </a:effectLst>
                <a:latin typeface="Arial" charset="0"/>
              </a:rPr>
              <a:t>Interface end 6” x 24”</a:t>
            </a:r>
          </a:p>
        </p:txBody>
      </p:sp>
    </p:spTree>
  </p:cSld>
  <p:clrMapOvr>
    <a:masterClrMapping/>
  </p:clrMapOvr>
  <p:transition spd="slow">
    <p:wheel spokes="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rrowheads="1"/>
          </p:cNvSpPr>
          <p:nvPr>
            <p:ph type="title"/>
          </p:nvPr>
        </p:nvSpPr>
        <p:spPr/>
        <p:txBody>
          <a:bodyPr/>
          <a:lstStyle/>
          <a:p>
            <a:pPr eaLnBrk="1" hangingPunct="1">
              <a:defRPr/>
            </a:pPr>
            <a:r>
              <a:rPr lang="en-US" smtClean="0">
                <a:latin typeface="Arial" charset="0"/>
              </a:rPr>
              <a:t>Core Concepts of Free-mo</a:t>
            </a:r>
          </a:p>
        </p:txBody>
      </p:sp>
      <p:sp>
        <p:nvSpPr>
          <p:cNvPr id="13315" name="Rectangle 3"/>
          <p:cNvSpPr>
            <a:spLocks noGrp="1" noChangeArrowheads="1"/>
          </p:cNvSpPr>
          <p:nvPr>
            <p:ph type="body" idx="1"/>
          </p:nvPr>
        </p:nvSpPr>
        <p:spPr>
          <a:xfrm>
            <a:off x="0" y="1600200"/>
            <a:ext cx="4267200" cy="990600"/>
          </a:xfrm>
        </p:spPr>
        <p:txBody>
          <a:bodyPr/>
          <a:lstStyle/>
          <a:p>
            <a:pPr eaLnBrk="1" hangingPunct="1">
              <a:lnSpc>
                <a:spcPct val="80000"/>
              </a:lnSpc>
              <a:buSzTx/>
              <a:buFont typeface="Wingdings" pitchFamily="2" charset="2"/>
              <a:buChar char="§"/>
              <a:defRPr/>
            </a:pPr>
            <a:r>
              <a:rPr lang="en-US" sz="2400" dirty="0" smtClean="0">
                <a:latin typeface="Arial" charset="0"/>
              </a:rPr>
              <a:t>Mainline track center is 12” from the side on interfacing end.</a:t>
            </a:r>
          </a:p>
        </p:txBody>
      </p:sp>
      <p:pic>
        <p:nvPicPr>
          <p:cNvPr id="10244" name="Picture 4" descr="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143000"/>
            <a:ext cx="4113213" cy="548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0" name="Rectangle 8"/>
          <p:cNvSpPr>
            <a:spLocks noChangeArrowheads="1"/>
          </p:cNvSpPr>
          <p:nvPr/>
        </p:nvSpPr>
        <p:spPr bwMode="auto">
          <a:xfrm>
            <a:off x="0" y="2667000"/>
            <a:ext cx="42672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eaLnBrk="1" hangingPunct="1">
              <a:lnSpc>
                <a:spcPct val="80000"/>
              </a:lnSpc>
              <a:spcBef>
                <a:spcPct val="20000"/>
              </a:spcBef>
              <a:buClr>
                <a:schemeClr val="hlink"/>
              </a:buClr>
              <a:buFont typeface="Wingdings" pitchFamily="2" charset="2"/>
              <a:buChar char="§"/>
              <a:defRPr/>
            </a:pPr>
            <a:r>
              <a:rPr lang="en-US">
                <a:effectLst>
                  <a:outerShdw blurRad="38100" dist="38100" dir="2700000" algn="tl">
                    <a:srgbClr val="000000"/>
                  </a:outerShdw>
                </a:effectLst>
                <a:latin typeface="Arial" charset="0"/>
              </a:rPr>
              <a:t>Minimum radius 42”,   preference to 48” +.</a:t>
            </a:r>
          </a:p>
        </p:txBody>
      </p:sp>
      <p:sp>
        <p:nvSpPr>
          <p:cNvPr id="13321" name="Rectangle 9"/>
          <p:cNvSpPr>
            <a:spLocks noChangeArrowheads="1"/>
          </p:cNvSpPr>
          <p:nvPr/>
        </p:nvSpPr>
        <p:spPr bwMode="auto">
          <a:xfrm>
            <a:off x="0" y="3733800"/>
            <a:ext cx="42672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eaLnBrk="1" hangingPunct="1">
              <a:lnSpc>
                <a:spcPct val="80000"/>
              </a:lnSpc>
              <a:spcBef>
                <a:spcPct val="20000"/>
              </a:spcBef>
              <a:buClr>
                <a:schemeClr val="hlink"/>
              </a:buClr>
              <a:buFont typeface="Wingdings" pitchFamily="2" charset="2"/>
              <a:buChar char="§"/>
              <a:defRPr/>
            </a:pPr>
            <a:r>
              <a:rPr lang="en-US">
                <a:effectLst>
                  <a:outerShdw blurRad="38100" dist="38100" dir="2700000" algn="tl">
                    <a:srgbClr val="000000"/>
                  </a:outerShdw>
                </a:effectLst>
                <a:latin typeface="Arial" charset="0"/>
              </a:rPr>
              <a:t>Mainline Track Code 83,   ballast color is Woodland Scenics Fine Light Gray.</a:t>
            </a:r>
          </a:p>
        </p:txBody>
      </p:sp>
      <p:sp>
        <p:nvSpPr>
          <p:cNvPr id="13322" name="Rectangle 10"/>
          <p:cNvSpPr>
            <a:spLocks noChangeArrowheads="1"/>
          </p:cNvSpPr>
          <p:nvPr/>
        </p:nvSpPr>
        <p:spPr bwMode="auto">
          <a:xfrm>
            <a:off x="0" y="5029200"/>
            <a:ext cx="42672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eaLnBrk="1" hangingPunct="1">
              <a:lnSpc>
                <a:spcPct val="80000"/>
              </a:lnSpc>
              <a:spcBef>
                <a:spcPct val="20000"/>
              </a:spcBef>
              <a:buClr>
                <a:schemeClr val="hlink"/>
              </a:buClr>
              <a:buFont typeface="Wingdings" pitchFamily="2" charset="2"/>
              <a:buChar char="§"/>
              <a:defRPr/>
            </a:pPr>
            <a:r>
              <a:rPr lang="en-US">
                <a:effectLst>
                  <a:outerShdw blurRad="38100" dist="38100" dir="2700000" algn="tl">
                    <a:srgbClr val="000000"/>
                  </a:outerShdw>
                </a:effectLst>
                <a:latin typeface="Arial" charset="0"/>
              </a:rPr>
              <a:t>Track height from floor 50” nominal +/- 1”.</a:t>
            </a: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anim calcmode="lin" valueType="num">
                                      <p:cBhvr>
                                        <p:cTn id="7" dur="1000" fill="hold"/>
                                        <p:tgtEl>
                                          <p:spTgt spid="13315">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1331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3320">
                                            <p:txEl>
                                              <p:pRg st="0" end="0"/>
                                            </p:txEl>
                                          </p:spTgt>
                                        </p:tgtEl>
                                        <p:attrNameLst>
                                          <p:attrName>style.visibility</p:attrName>
                                        </p:attrNameLst>
                                      </p:cBhvr>
                                      <p:to>
                                        <p:strVal val="visible"/>
                                      </p:to>
                                    </p:set>
                                    <p:anim calcmode="lin" valueType="num">
                                      <p:cBhvr>
                                        <p:cTn id="13" dur="1000" fill="hold"/>
                                        <p:tgtEl>
                                          <p:spTgt spid="13320">
                                            <p:txEl>
                                              <p:pRg st="0" end="0"/>
                                            </p:txEl>
                                          </p:spTgt>
                                        </p:tgtEl>
                                        <p:attrNameLst>
                                          <p:attrName>ppt_w</p:attrName>
                                        </p:attrNameLst>
                                      </p:cBhvr>
                                      <p:tavLst>
                                        <p:tav tm="0">
                                          <p:val>
                                            <p:fltVal val="0"/>
                                          </p:val>
                                        </p:tav>
                                        <p:tav tm="100000">
                                          <p:val>
                                            <p:strVal val="#ppt_w"/>
                                          </p:val>
                                        </p:tav>
                                      </p:tavLst>
                                    </p:anim>
                                    <p:anim calcmode="lin" valueType="num">
                                      <p:cBhvr>
                                        <p:cTn id="14" dur="1000" fill="hold"/>
                                        <p:tgtEl>
                                          <p:spTgt spid="13320">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13321">
                                            <p:txEl>
                                              <p:pRg st="0" end="0"/>
                                            </p:txEl>
                                          </p:spTgt>
                                        </p:tgtEl>
                                        <p:attrNameLst>
                                          <p:attrName>style.visibility</p:attrName>
                                        </p:attrNameLst>
                                      </p:cBhvr>
                                      <p:to>
                                        <p:strVal val="visible"/>
                                      </p:to>
                                    </p:set>
                                    <p:anim calcmode="lin" valueType="num">
                                      <p:cBhvr>
                                        <p:cTn id="19" dur="1000" fill="hold"/>
                                        <p:tgtEl>
                                          <p:spTgt spid="13321">
                                            <p:txEl>
                                              <p:pRg st="0" end="0"/>
                                            </p:txEl>
                                          </p:spTgt>
                                        </p:tgtEl>
                                        <p:attrNameLst>
                                          <p:attrName>ppt_w</p:attrName>
                                        </p:attrNameLst>
                                      </p:cBhvr>
                                      <p:tavLst>
                                        <p:tav tm="0">
                                          <p:val>
                                            <p:fltVal val="0"/>
                                          </p:val>
                                        </p:tav>
                                        <p:tav tm="100000">
                                          <p:val>
                                            <p:strVal val="#ppt_w"/>
                                          </p:val>
                                        </p:tav>
                                      </p:tavLst>
                                    </p:anim>
                                    <p:anim calcmode="lin" valueType="num">
                                      <p:cBhvr>
                                        <p:cTn id="20" dur="1000" fill="hold"/>
                                        <p:tgtEl>
                                          <p:spTgt spid="13321">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3322">
                                            <p:txEl>
                                              <p:pRg st="0" end="0"/>
                                            </p:txEl>
                                          </p:spTgt>
                                        </p:tgtEl>
                                        <p:attrNameLst>
                                          <p:attrName>style.visibility</p:attrName>
                                        </p:attrNameLst>
                                      </p:cBhvr>
                                      <p:to>
                                        <p:strVal val="visible"/>
                                      </p:to>
                                    </p:set>
                                    <p:anim calcmode="lin" valueType="num">
                                      <p:cBhvr>
                                        <p:cTn id="25" dur="1000" fill="hold"/>
                                        <p:tgtEl>
                                          <p:spTgt spid="13322">
                                            <p:txEl>
                                              <p:pRg st="0" end="0"/>
                                            </p:txEl>
                                          </p:spTgt>
                                        </p:tgtEl>
                                        <p:attrNameLst>
                                          <p:attrName>ppt_w</p:attrName>
                                        </p:attrNameLst>
                                      </p:cBhvr>
                                      <p:tavLst>
                                        <p:tav tm="0">
                                          <p:val>
                                            <p:fltVal val="0"/>
                                          </p:val>
                                        </p:tav>
                                        <p:tav tm="100000">
                                          <p:val>
                                            <p:strVal val="#ppt_w"/>
                                          </p:val>
                                        </p:tav>
                                      </p:tavLst>
                                    </p:anim>
                                    <p:anim calcmode="lin" valueType="num">
                                      <p:cBhvr>
                                        <p:cTn id="26" dur="1000" fill="hold"/>
                                        <p:tgtEl>
                                          <p:spTgt spid="13322">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p:bldP spid="13320" grpId="0" build="p"/>
      <p:bldP spid="13321" grpId="0" build="p"/>
      <p:bldP spid="13322"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rrowheads="1"/>
          </p:cNvSpPr>
          <p:nvPr>
            <p:ph type="title"/>
          </p:nvPr>
        </p:nvSpPr>
        <p:spPr/>
        <p:txBody>
          <a:bodyPr/>
          <a:lstStyle/>
          <a:p>
            <a:pPr eaLnBrk="1" hangingPunct="1">
              <a:defRPr/>
            </a:pPr>
            <a:r>
              <a:rPr lang="en-US" smtClean="0">
                <a:latin typeface="Arial" charset="0"/>
              </a:rPr>
              <a:t>Core Concepts of Free-mo</a:t>
            </a:r>
          </a:p>
        </p:txBody>
      </p:sp>
      <p:sp>
        <p:nvSpPr>
          <p:cNvPr id="14339" name="Rectangle 3"/>
          <p:cNvSpPr>
            <a:spLocks noGrp="1" noChangeArrowheads="1"/>
          </p:cNvSpPr>
          <p:nvPr>
            <p:ph type="body" idx="1"/>
          </p:nvPr>
        </p:nvSpPr>
        <p:spPr>
          <a:xfrm>
            <a:off x="0" y="1600200"/>
            <a:ext cx="4800600" cy="2133600"/>
          </a:xfrm>
        </p:spPr>
        <p:txBody>
          <a:bodyPr/>
          <a:lstStyle/>
          <a:p>
            <a:pPr eaLnBrk="1" hangingPunct="1">
              <a:lnSpc>
                <a:spcPct val="80000"/>
              </a:lnSpc>
              <a:buSzTx/>
              <a:buFont typeface="Wingdings" pitchFamily="2" charset="2"/>
              <a:buChar char="§"/>
              <a:defRPr/>
            </a:pPr>
            <a:r>
              <a:rPr lang="en-US" sz="2400" smtClean="0">
                <a:latin typeface="Arial" charset="0"/>
              </a:rPr>
              <a:t>With Free-mo, you can have modules that exactly mimic the gentle curves and any other aspect of track and scenery found on the prototype. Module any angle, any length, self supporting. </a:t>
            </a:r>
          </a:p>
        </p:txBody>
      </p:sp>
      <p:pic>
        <p:nvPicPr>
          <p:cNvPr id="11268" name="Picture 4" descr="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30788" y="1066800"/>
            <a:ext cx="4113212" cy="548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2" name="Rectangle 6"/>
          <p:cNvSpPr>
            <a:spLocks noChangeArrowheads="1"/>
          </p:cNvSpPr>
          <p:nvPr/>
        </p:nvSpPr>
        <p:spPr bwMode="auto">
          <a:xfrm>
            <a:off x="0" y="4419600"/>
            <a:ext cx="5181600" cy="129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eaLnBrk="1" hangingPunct="1">
              <a:lnSpc>
                <a:spcPct val="80000"/>
              </a:lnSpc>
              <a:spcBef>
                <a:spcPct val="20000"/>
              </a:spcBef>
              <a:buClr>
                <a:schemeClr val="hlink"/>
              </a:buClr>
              <a:buFont typeface="Wingdings" pitchFamily="2" charset="2"/>
              <a:buChar char="§"/>
              <a:defRPr/>
            </a:pPr>
            <a:r>
              <a:rPr lang="en-US">
                <a:effectLst>
                  <a:outerShdw blurRad="38100" dist="38100" dir="2700000" algn="tl">
                    <a:srgbClr val="000000"/>
                  </a:outerShdw>
                </a:effectLst>
                <a:latin typeface="Arial" charset="0"/>
              </a:rPr>
              <a:t>Main feeder wires 22-24 AWG, bus12-14 AWG with male/female connectors at each end.</a:t>
            </a: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 calcmode="lin" valueType="num">
                                      <p:cBhvr>
                                        <p:cTn id="7" dur="1000" fill="hold"/>
                                        <p:tgtEl>
                                          <p:spTgt spid="14339">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14339">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4342">
                                            <p:txEl>
                                              <p:pRg st="0" end="0"/>
                                            </p:txEl>
                                          </p:spTgt>
                                        </p:tgtEl>
                                        <p:attrNameLst>
                                          <p:attrName>style.visibility</p:attrName>
                                        </p:attrNameLst>
                                      </p:cBhvr>
                                      <p:to>
                                        <p:strVal val="visible"/>
                                      </p:to>
                                    </p:set>
                                    <p:anim calcmode="lin" valueType="num">
                                      <p:cBhvr>
                                        <p:cTn id="13" dur="1000" fill="hold"/>
                                        <p:tgtEl>
                                          <p:spTgt spid="14342">
                                            <p:txEl>
                                              <p:pRg st="0" end="0"/>
                                            </p:txEl>
                                          </p:spTgt>
                                        </p:tgtEl>
                                        <p:attrNameLst>
                                          <p:attrName>ppt_w</p:attrName>
                                        </p:attrNameLst>
                                      </p:cBhvr>
                                      <p:tavLst>
                                        <p:tav tm="0">
                                          <p:val>
                                            <p:fltVal val="0"/>
                                          </p:val>
                                        </p:tav>
                                        <p:tav tm="100000">
                                          <p:val>
                                            <p:strVal val="#ppt_w"/>
                                          </p:val>
                                        </p:tav>
                                      </p:tavLst>
                                    </p:anim>
                                    <p:anim calcmode="lin" valueType="num">
                                      <p:cBhvr>
                                        <p:cTn id="14" dur="1000" fill="hold"/>
                                        <p:tgtEl>
                                          <p:spTgt spid="14342">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build="p"/>
      <p:bldP spid="14342" grpId="0" build="p"/>
    </p:bldLst>
  </p:timing>
</p:sld>
</file>

<file path=ppt/theme/theme1.xml><?xml version="1.0" encoding="utf-8"?>
<a:theme xmlns:a="http://schemas.openxmlformats.org/drawingml/2006/main" name="Stream">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1026</TotalTime>
  <Words>1808</Words>
  <Application>Microsoft Office PowerPoint</Application>
  <PresentationFormat>On-screen Show (4:3)</PresentationFormat>
  <Paragraphs>217</Paragraphs>
  <Slides>33</Slides>
  <Notes>29</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33</vt:i4>
      </vt:variant>
    </vt:vector>
  </HeadingPairs>
  <TitlesOfParts>
    <vt:vector size="40" baseType="lpstr">
      <vt:lpstr>Arial</vt:lpstr>
      <vt:lpstr>Garamond</vt:lpstr>
      <vt:lpstr>Wingdings</vt:lpstr>
      <vt:lpstr>Calibri</vt:lpstr>
      <vt:lpstr>+mj-lt</vt:lpstr>
      <vt:lpstr>Stream</vt:lpstr>
      <vt:lpstr>Adobe Acrobat Document</vt:lpstr>
      <vt:lpstr>What is Free-mo?</vt:lpstr>
      <vt:lpstr>What is Free-mo?</vt:lpstr>
      <vt:lpstr>What is Free-mo?</vt:lpstr>
      <vt:lpstr>What is Free-mo?</vt:lpstr>
      <vt:lpstr>Goals of Free-mo</vt:lpstr>
      <vt:lpstr>Goals of Free-mo</vt:lpstr>
      <vt:lpstr>Core Concepts of Free-mo</vt:lpstr>
      <vt:lpstr>Core Concepts of Free-mo</vt:lpstr>
      <vt:lpstr>Core Concepts of Free-mo</vt:lpstr>
      <vt:lpstr>Three Methods of Free-mo</vt:lpstr>
      <vt:lpstr>Three Methods of Free-mo</vt:lpstr>
      <vt:lpstr>Three Methods of Free-mo</vt:lpstr>
      <vt:lpstr>Glen Frazier</vt:lpstr>
      <vt:lpstr>Glen Frazier</vt:lpstr>
      <vt:lpstr>Glen Frazier</vt:lpstr>
      <vt:lpstr>Wilcox</vt:lpstr>
      <vt:lpstr>Wilcox</vt:lpstr>
      <vt:lpstr>Shadin</vt:lpstr>
      <vt:lpstr>Shadin</vt:lpstr>
      <vt:lpstr>Operation</vt:lpstr>
      <vt:lpstr>Operation</vt:lpstr>
      <vt:lpstr>Operation</vt:lpstr>
      <vt:lpstr>Research</vt:lpstr>
      <vt:lpstr>Watsonville Junction</vt:lpstr>
      <vt:lpstr>Setting Up</vt:lpstr>
      <vt:lpstr>Setting Up</vt:lpstr>
      <vt:lpstr>Setting Up</vt:lpstr>
      <vt:lpstr>Setting Up</vt:lpstr>
      <vt:lpstr>Setting Up</vt:lpstr>
      <vt:lpstr>Free-mo Groups</vt:lpstr>
      <vt:lpstr>Links</vt:lpstr>
      <vt:lpstr>NTS 2011 </vt:lpstr>
      <vt:lpstr>PowerPoint Presentation</vt:lpstr>
    </vt:vector>
  </TitlesOfParts>
  <Company>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Perry Lambert</dc:creator>
  <cp:lastModifiedBy>Bob Schrempp</cp:lastModifiedBy>
  <cp:revision>74</cp:revision>
  <dcterms:created xsi:type="dcterms:W3CDTF">2005-08-03T23:35:55Z</dcterms:created>
  <dcterms:modified xsi:type="dcterms:W3CDTF">2011-08-04T03:32:56Z</dcterms:modified>
</cp:coreProperties>
</file>